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8B8F5-FC83-486C-A374-F6F8F30D7C2A}" type="datetimeFigureOut">
              <a:rPr lang="it-IT" smtClean="0"/>
              <a:t>23/11/2012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7340E-D402-41A3-A001-8754FBCCDC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42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Taiwan, 210 </a:t>
            </a:r>
            <a:r>
              <a:rPr lang="it-IT" dirty="0" err="1" smtClean="0"/>
              <a:t>pt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7340E-D402-41A3-A001-8754FBCCDC7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9221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Per 4 mesi.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7340E-D402-41A3-A001-8754FBCCDC7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9231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Choking</a:t>
            </a:r>
            <a:r>
              <a:rPr lang="it-IT" dirty="0" smtClean="0"/>
              <a:t> soffocamento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7340E-D402-41A3-A001-8754FBCCDC7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983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100 </a:t>
            </a:r>
            <a:r>
              <a:rPr lang="it-IT" dirty="0" err="1" smtClean="0"/>
              <a:t>pt</a:t>
            </a:r>
            <a:r>
              <a:rPr lang="it-IT" dirty="0" smtClean="0"/>
              <a:t> con MRGE; scopia, </a:t>
            </a:r>
            <a:r>
              <a:rPr lang="it-IT" dirty="0" err="1" smtClean="0"/>
              <a:t>Rx</a:t>
            </a:r>
            <a:r>
              <a:rPr lang="it-IT" dirty="0" smtClean="0"/>
              <a:t>, mano e </a:t>
            </a:r>
            <a:r>
              <a:rPr lang="it-IT" dirty="0" err="1" smtClean="0"/>
              <a:t>pH-imp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7340E-D402-41A3-A001-8754FBCCDC7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9035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50 </a:t>
            </a:r>
            <a:r>
              <a:rPr lang="it-IT" dirty="0" err="1" smtClean="0"/>
              <a:t>pt</a:t>
            </a:r>
            <a:r>
              <a:rPr lang="it-IT" dirty="0" smtClean="0"/>
              <a:t> studio israeliano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7340E-D402-41A3-A001-8754FBCCDC75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202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Iowa: 332 </a:t>
            </a:r>
            <a:r>
              <a:rPr lang="it-IT" dirty="0" err="1" smtClean="0"/>
              <a:t>pts</a:t>
            </a:r>
            <a:r>
              <a:rPr lang="it-IT" dirty="0" smtClean="0"/>
              <a:t> 14% esofagite macro o micro, 2% acalasia, 28% esposizione acida patologica, 37% esofago ipersensibile e 75% è stato riprodotto il dolore </a:t>
            </a:r>
            <a:r>
              <a:rPr lang="it-IT" dirty="0" smtClean="0"/>
              <a:t>toracico con test con distensione esofagea con palloncino.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7340E-D402-41A3-A001-8754FBCCDC75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2560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23/11/2012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23/11/2012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23/11/2012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23/11/2012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23/11/2012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23/11/2012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>
                <a:lumMod val="100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23/11/2012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  <a:latin typeface="Comic Sans MS" pitchFamily="66" charset="0"/>
              </a:rPr>
              <a:t>MRGE con sintomi atipici</a:t>
            </a:r>
            <a:endParaRPr lang="it-IT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412704"/>
            <a:ext cx="6400800" cy="1752600"/>
          </a:xfrm>
        </p:spPr>
        <p:txBody>
          <a:bodyPr/>
          <a:lstStyle/>
          <a:p>
            <a:r>
              <a:rPr lang="en-GB" sz="2000" b="1" dirty="0">
                <a:solidFill>
                  <a:schemeClr val="tx2"/>
                </a:solidFill>
                <a:latin typeface="Comic Sans MS" pitchFamily="66" charset="0"/>
              </a:rPr>
              <a:t>PATRIZIA ZENTILIN</a:t>
            </a:r>
          </a:p>
          <a:p>
            <a:r>
              <a:rPr lang="en-GB" sz="1400" b="1" dirty="0">
                <a:solidFill>
                  <a:schemeClr val="tx2"/>
                </a:solidFill>
                <a:latin typeface="Comic Sans MS" pitchFamily="66" charset="0"/>
              </a:rPr>
              <a:t>UNIVERSITA’ DI GENOVA</a:t>
            </a:r>
          </a:p>
          <a:p>
            <a:endParaRPr lang="it-IT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2859088"/>
            <a:ext cx="99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74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Fattori influenzanti i sintomi nella MRGE e NCCP.</a:t>
            </a:r>
            <a:endParaRPr lang="it-IT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28800"/>
            <a:ext cx="4729050" cy="270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38400"/>
            <a:ext cx="4176464" cy="27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219665" y="4437112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0099"/>
                </a:solidFill>
                <a:latin typeface="Comic Sans MS" pitchFamily="66" charset="0"/>
              </a:rPr>
              <a:t>Ansia</a:t>
            </a:r>
            <a:endParaRPr lang="it-IT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228184" y="5517232"/>
            <a:ext cx="1495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0099"/>
                </a:solidFill>
                <a:latin typeface="Comic Sans MS" pitchFamily="66" charset="0"/>
              </a:rPr>
              <a:t>Depressione</a:t>
            </a:r>
            <a:endParaRPr lang="it-IT" dirty="0">
              <a:solidFill>
                <a:srgbClr val="000099"/>
              </a:solidFill>
              <a:latin typeface="Comic Sans MS" pitchFamily="66" charset="0"/>
            </a:endParaRPr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707904" y="6163563"/>
            <a:ext cx="521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0099"/>
                </a:solidFill>
                <a:latin typeface="Comic Sans MS" pitchFamily="66" charset="0"/>
              </a:rPr>
              <a:t>Shapiro</a:t>
            </a:r>
            <a:r>
              <a:rPr lang="it-IT" dirty="0" smtClean="0">
                <a:solidFill>
                  <a:srgbClr val="000099"/>
                </a:solidFill>
                <a:latin typeface="Comic Sans MS" pitchFamily="66" charset="0"/>
              </a:rPr>
              <a:t> m et al </a:t>
            </a:r>
            <a:r>
              <a:rPr lang="it-IT" dirty="0" err="1" smtClean="0">
                <a:solidFill>
                  <a:srgbClr val="000099"/>
                </a:solidFill>
                <a:latin typeface="Comic Sans MS" pitchFamily="66" charset="0"/>
              </a:rPr>
              <a:t>Dis</a:t>
            </a:r>
            <a:r>
              <a:rPr lang="it-IT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000099"/>
                </a:solidFill>
                <a:latin typeface="Comic Sans MS" pitchFamily="66" charset="0"/>
              </a:rPr>
              <a:t>Esophagus</a:t>
            </a:r>
            <a:r>
              <a:rPr lang="it-IT" dirty="0" smtClean="0">
                <a:solidFill>
                  <a:srgbClr val="000099"/>
                </a:solidFill>
                <a:latin typeface="Comic Sans MS" pitchFamily="66" charset="0"/>
              </a:rPr>
              <a:t> 2012; 25:702-8.</a:t>
            </a:r>
            <a:endParaRPr lang="it-IT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46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  <a:latin typeface="Comic Sans MS" pitchFamily="66" charset="0"/>
              </a:rPr>
              <a:t>NCCP di origine esofagea</a:t>
            </a:r>
            <a:endParaRPr lang="it-IT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5"/>
            <a:ext cx="835292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473443" y="6453336"/>
            <a:ext cx="3986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00FF"/>
                </a:solidFill>
                <a:latin typeface="Comic Sans MS" pitchFamily="66" charset="0"/>
              </a:rPr>
              <a:t>Nasr</a:t>
            </a:r>
            <a:r>
              <a:rPr lang="it-IT" dirty="0" smtClean="0">
                <a:solidFill>
                  <a:srgbClr val="0000FF"/>
                </a:solidFill>
                <a:latin typeface="Comic Sans MS" pitchFamily="66" charset="0"/>
              </a:rPr>
              <a:t> I et al APT 2012;35: 1474-81.</a:t>
            </a:r>
            <a:endParaRPr lang="it-IT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69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C00000"/>
                </a:solidFill>
                <a:latin typeface="Comic Sans MS" pitchFamily="66" charset="0"/>
              </a:rPr>
              <a:t>Conclusioni</a:t>
            </a:r>
            <a:endParaRPr lang="it-IT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700808"/>
            <a:ext cx="8928992" cy="4425355"/>
          </a:xfrm>
        </p:spPr>
        <p:txBody>
          <a:bodyPr>
            <a:normAutofit/>
          </a:bodyPr>
          <a:lstStyle/>
          <a:p>
            <a:pPr lvl="0" algn="just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it-IT" sz="2000" b="1" kern="0" dirty="0" smtClean="0">
                <a:solidFill>
                  <a:srgbClr val="000099"/>
                </a:solidFill>
                <a:latin typeface="Comic Sans MS" pitchFamily="66" charset="0"/>
              </a:rPr>
              <a:t>La MRGE può essere accompagnata da sintomi atipici in 1/5 dei pazienti.</a:t>
            </a:r>
            <a:endParaRPr lang="it-IT" sz="2000" b="1" kern="0" dirty="0">
              <a:solidFill>
                <a:srgbClr val="000099"/>
              </a:solidFill>
              <a:latin typeface="Comic Sans MS" pitchFamily="66" charset="0"/>
            </a:endParaRPr>
          </a:p>
          <a:p>
            <a:pPr lvl="0" algn="just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endParaRPr lang="it-IT" sz="2000" b="1" kern="0" dirty="0">
              <a:solidFill>
                <a:srgbClr val="000099"/>
              </a:solidFill>
              <a:latin typeface="Comic Sans MS" pitchFamily="66" charset="0"/>
            </a:endParaRPr>
          </a:p>
          <a:p>
            <a:pPr lvl="0" algn="just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it-IT" sz="2000" b="1" kern="0" dirty="0" smtClean="0">
                <a:solidFill>
                  <a:srgbClr val="000099"/>
                </a:solidFill>
                <a:latin typeface="Comic Sans MS" pitchFamily="66" charset="0"/>
              </a:rPr>
              <a:t>E’ necessario dimostrare la causalità della MRGE per i sintomi </a:t>
            </a:r>
            <a:r>
              <a:rPr lang="it-IT" sz="2000" b="1" kern="0" dirty="0" err="1" smtClean="0">
                <a:solidFill>
                  <a:srgbClr val="000099"/>
                </a:solidFill>
                <a:latin typeface="Comic Sans MS" pitchFamily="66" charset="0"/>
              </a:rPr>
              <a:t>extraesofagei</a:t>
            </a:r>
            <a:r>
              <a:rPr lang="it-IT" sz="2000" b="1" kern="0" dirty="0" smtClean="0">
                <a:solidFill>
                  <a:srgbClr val="000099"/>
                </a:solidFill>
                <a:latin typeface="Comic Sans MS" pitchFamily="66" charset="0"/>
              </a:rPr>
              <a:t> con metodiche affidabili.</a:t>
            </a:r>
          </a:p>
          <a:p>
            <a:pPr lvl="0" algn="just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endParaRPr lang="it-IT" sz="2000" b="1" kern="0" dirty="0">
              <a:solidFill>
                <a:srgbClr val="000099"/>
              </a:solidFill>
              <a:latin typeface="Comic Sans MS" pitchFamily="66" charset="0"/>
            </a:endParaRPr>
          </a:p>
          <a:p>
            <a:pPr lvl="0" algn="just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it-IT" sz="2000" b="1" kern="0" dirty="0" smtClean="0">
                <a:solidFill>
                  <a:srgbClr val="000099"/>
                </a:solidFill>
                <a:latin typeface="Comic Sans MS" pitchFamily="66" charset="0"/>
              </a:rPr>
              <a:t>Il PPI test va condotto con dosi elevate e più a lungo in questi pazienti.</a:t>
            </a:r>
            <a:endParaRPr lang="it-IT" sz="2000" b="1" kern="0" dirty="0">
              <a:solidFill>
                <a:srgbClr val="000099"/>
              </a:solidFill>
              <a:latin typeface="Comic Sans MS" pitchFamily="66" charset="0"/>
            </a:endParaRPr>
          </a:p>
          <a:p>
            <a:pPr lvl="0" algn="just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endParaRPr lang="it-IT" sz="2000" b="1" kern="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lvl="0" algn="just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it-IT" sz="2000" b="1" kern="0" dirty="0" smtClean="0">
                <a:solidFill>
                  <a:srgbClr val="000099"/>
                </a:solidFill>
                <a:latin typeface="Comic Sans MS" pitchFamily="66" charset="0"/>
              </a:rPr>
              <a:t>L’efficacia della terapia medica e chirurgica non è entusiasmante: sarà fondamentale definire con precisione la malattia del Paziente per ottenere una risposta soddisfacente alla terapia e migliorarne la qualità della vita. </a:t>
            </a:r>
            <a:endParaRPr lang="it-IT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81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3421063"/>
            <a:ext cx="14287" cy="1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27280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98206" y="692696"/>
            <a:ext cx="8738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  <a:latin typeface="Comic Sans MS" pitchFamily="66" charset="0"/>
              </a:rPr>
              <a:t>Frequenza di sintomi atipici in pazienti con ERD e NERD.</a:t>
            </a:r>
            <a:endParaRPr lang="it-IT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55776" y="6093296"/>
            <a:ext cx="6534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Hi CH et al J </a:t>
            </a:r>
            <a:r>
              <a:rPr lang="it-IT" dirty="0" err="1" smtClean="0">
                <a:latin typeface="Comic Sans MS" pitchFamily="66" charset="0"/>
              </a:rPr>
              <a:t>Neurogastroenterol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Motil</a:t>
            </a:r>
            <a:r>
              <a:rPr lang="it-IT" dirty="0" smtClean="0">
                <a:latin typeface="Comic Sans MS" pitchFamily="66" charset="0"/>
              </a:rPr>
              <a:t>, 2012; 18: 278-83. </a:t>
            </a:r>
            <a:endParaRPr lang="it-IT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92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51720" y="2363396"/>
            <a:ext cx="52758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000099"/>
                </a:solidFill>
                <a:latin typeface="Comic Sans MS" pitchFamily="66" charset="0"/>
              </a:rPr>
              <a:t>Sono coesistenti?</a:t>
            </a:r>
          </a:p>
          <a:p>
            <a:r>
              <a:rPr lang="it-IT" sz="3200" dirty="0" smtClean="0">
                <a:solidFill>
                  <a:srgbClr val="000099"/>
                </a:solidFill>
                <a:latin typeface="Comic Sans MS" pitchFamily="66" charset="0"/>
              </a:rPr>
              <a:t>Sono correlati al reflusso?</a:t>
            </a:r>
          </a:p>
          <a:p>
            <a:r>
              <a:rPr lang="it-IT" sz="3200" dirty="0" smtClean="0">
                <a:solidFill>
                  <a:srgbClr val="000099"/>
                </a:solidFill>
                <a:latin typeface="Comic Sans MS" pitchFamily="66" charset="0"/>
              </a:rPr>
              <a:t>Quale terapia?</a:t>
            </a:r>
            <a:endParaRPr lang="it-IT" sz="3200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06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>
                <a:solidFill>
                  <a:srgbClr val="FFFF00"/>
                </a:solidFill>
                <a:latin typeface="Comic Sans MS" pitchFamily="66" charset="0"/>
              </a:rPr>
              <a:t>Efficacia degli IPP sulle manifestazione della MRGE.</a:t>
            </a:r>
            <a:br>
              <a:rPr lang="it-IT" sz="20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it-IT" sz="2000" dirty="0" smtClean="0">
                <a:solidFill>
                  <a:srgbClr val="FFFF00"/>
                </a:solidFill>
                <a:latin typeface="Comic Sans MS" pitchFamily="66" charset="0"/>
              </a:rPr>
              <a:t>Dati estrapolati da trials controllati e randomizzati.</a:t>
            </a:r>
            <a:endParaRPr lang="it-IT" sz="2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00" y="1340768"/>
            <a:ext cx="8102346" cy="478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211960" y="6453336"/>
            <a:ext cx="4498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B050"/>
                </a:solidFill>
                <a:latin typeface="Comic Sans MS" pitchFamily="66" charset="0"/>
              </a:rPr>
              <a:t>Kahrilas</a:t>
            </a:r>
            <a:r>
              <a:rPr lang="it-IT" dirty="0" smtClean="0">
                <a:solidFill>
                  <a:srgbClr val="00B050"/>
                </a:solidFill>
                <a:latin typeface="Comic Sans MS" pitchFamily="66" charset="0"/>
              </a:rPr>
              <a:t> PJ, </a:t>
            </a:r>
            <a:r>
              <a:rPr lang="it-IT" dirty="0" err="1" smtClean="0">
                <a:solidFill>
                  <a:srgbClr val="00B050"/>
                </a:solidFill>
                <a:latin typeface="Comic Sans MS" pitchFamily="66" charset="0"/>
              </a:rPr>
              <a:t>Boeckxstaens</a:t>
            </a:r>
            <a:r>
              <a:rPr lang="it-IT" dirty="0" smtClean="0">
                <a:solidFill>
                  <a:srgbClr val="00B050"/>
                </a:solidFill>
                <a:latin typeface="Comic Sans MS" pitchFamily="66" charset="0"/>
              </a:rPr>
              <a:t> G, GUT 2012.</a:t>
            </a:r>
            <a:endParaRPr lang="it-IT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30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>
                <a:solidFill>
                  <a:srgbClr val="FFFF00"/>
                </a:solidFill>
                <a:latin typeface="Comic Sans MS" pitchFamily="66" charset="0"/>
              </a:rPr>
              <a:t>Trattamento con </a:t>
            </a:r>
            <a:r>
              <a:rPr lang="it-IT" sz="2000" dirty="0" err="1" smtClean="0">
                <a:solidFill>
                  <a:srgbClr val="FFFF00"/>
                </a:solidFill>
                <a:latin typeface="Comic Sans MS" pitchFamily="66" charset="0"/>
              </a:rPr>
              <a:t>esomeprazolo</a:t>
            </a:r>
            <a:r>
              <a:rPr lang="it-IT" sz="2000" dirty="0" smtClean="0">
                <a:solidFill>
                  <a:srgbClr val="FFFF00"/>
                </a:solidFill>
                <a:latin typeface="Comic Sans MS" pitchFamily="66" charset="0"/>
              </a:rPr>
              <a:t> della laringite cronica posteriore.</a:t>
            </a:r>
            <a:endParaRPr lang="it-IT" sz="2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314078"/>
              </p:ext>
            </p:extLst>
          </p:nvPr>
        </p:nvGraphicFramePr>
        <p:xfrm>
          <a:off x="457200" y="1600200"/>
          <a:ext cx="8229600" cy="4663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7400"/>
                <a:gridCol w="2057400"/>
                <a:gridCol w="2448272"/>
                <a:gridCol w="1666528"/>
              </a:tblGrid>
              <a:tr h="748680">
                <a:tc>
                  <a:txBody>
                    <a:bodyPr/>
                    <a:lstStyle/>
                    <a:p>
                      <a:r>
                        <a:rPr lang="it-IT" sz="200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Outcome</a:t>
                      </a:r>
                      <a:r>
                        <a:rPr lang="it-IT" sz="20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it-IT" sz="200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variable</a:t>
                      </a:r>
                      <a:endParaRPr lang="it-IT" sz="2000" dirty="0">
                        <a:ln>
                          <a:noFill/>
                        </a:ln>
                        <a:solidFill>
                          <a:srgbClr val="7030A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Esomeprazole</a:t>
                      </a:r>
                      <a:r>
                        <a:rPr lang="it-IT" sz="200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 40 mg </a:t>
                      </a:r>
                      <a:r>
                        <a:rPr lang="it-IT" sz="200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twice</a:t>
                      </a:r>
                      <a:r>
                        <a:rPr lang="it-IT" sz="200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it-IT" sz="200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daily</a:t>
                      </a:r>
                      <a:r>
                        <a:rPr lang="it-IT" sz="200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 (n = 95)</a:t>
                      </a:r>
                      <a:endParaRPr lang="it-IT" sz="2000" dirty="0">
                        <a:ln>
                          <a:noFill/>
                        </a:ln>
                        <a:solidFill>
                          <a:srgbClr val="7030A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Placebo (n = 50)</a:t>
                      </a:r>
                      <a:endParaRPr lang="it-IT" sz="2000" dirty="0">
                        <a:ln>
                          <a:noFill/>
                        </a:ln>
                        <a:solidFill>
                          <a:srgbClr val="7030A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p-</a:t>
                      </a:r>
                      <a:r>
                        <a:rPr lang="it-IT" sz="200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value</a:t>
                      </a:r>
                      <a:r>
                        <a:rPr lang="it-IT" sz="20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 </a:t>
                      </a:r>
                      <a:endParaRPr lang="it-IT" sz="2000" dirty="0">
                        <a:ln>
                          <a:noFill/>
                        </a:ln>
                        <a:solidFill>
                          <a:srgbClr val="7030A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Comic Sans MS" pitchFamily="66" charset="0"/>
                        </a:rPr>
                        <a:t>Relief</a:t>
                      </a:r>
                      <a:r>
                        <a:rPr lang="it-IT" sz="180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Comic Sans MS" pitchFamily="66" charset="0"/>
                        </a:rPr>
                        <a:t> of </a:t>
                      </a:r>
                      <a:r>
                        <a:rPr lang="it-IT" sz="180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Comic Sans MS" pitchFamily="66" charset="0"/>
                        </a:rPr>
                        <a:t>primary</a:t>
                      </a:r>
                      <a:r>
                        <a:rPr lang="it-IT" sz="180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it-IT" sz="180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Comic Sans MS" pitchFamily="66" charset="0"/>
                        </a:rPr>
                        <a:t>symptom</a:t>
                      </a:r>
                      <a:r>
                        <a:rPr lang="it-IT" sz="180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Comic Sans MS" pitchFamily="66" charset="0"/>
                        </a:rPr>
                        <a:t>, n (%)</a:t>
                      </a:r>
                      <a:endParaRPr lang="it-IT" sz="1800" dirty="0">
                        <a:ln>
                          <a:noFill/>
                        </a:ln>
                        <a:solidFill>
                          <a:srgbClr val="00B05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40 (42,1)</a:t>
                      </a:r>
                      <a:endParaRPr lang="it-IT" sz="2000" dirty="0">
                        <a:ln>
                          <a:noFill/>
                        </a:ln>
                        <a:solidFill>
                          <a:srgbClr val="7030A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23 (46,0)</a:t>
                      </a:r>
                      <a:endParaRPr lang="it-IT" sz="2000" dirty="0">
                        <a:ln>
                          <a:noFill/>
                        </a:ln>
                        <a:solidFill>
                          <a:srgbClr val="7030A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,621</a:t>
                      </a:r>
                      <a:endParaRPr lang="it-IT" sz="2000" dirty="0">
                        <a:ln>
                          <a:noFill/>
                        </a:ln>
                        <a:solidFill>
                          <a:srgbClr val="7030A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Comic Sans MS" pitchFamily="66" charset="0"/>
                        </a:rPr>
                        <a:t>Symptom</a:t>
                      </a:r>
                      <a:r>
                        <a:rPr lang="it-IT" sz="200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Comic Sans MS" pitchFamily="66" charset="0"/>
                        </a:rPr>
                        <a:t>-free </a:t>
                      </a:r>
                      <a:r>
                        <a:rPr lang="it-IT" sz="200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Comic Sans MS" pitchFamily="66" charset="0"/>
                        </a:rPr>
                        <a:t>patients</a:t>
                      </a:r>
                      <a:r>
                        <a:rPr lang="it-IT" sz="200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Comic Sans MS" pitchFamily="66" charset="0"/>
                        </a:rPr>
                        <a:t>, n (%)</a:t>
                      </a:r>
                      <a:endParaRPr lang="it-IT" sz="2000" dirty="0">
                        <a:ln>
                          <a:noFill/>
                        </a:ln>
                        <a:solidFill>
                          <a:srgbClr val="00B05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9 (9,5)</a:t>
                      </a:r>
                      <a:endParaRPr lang="it-IT" sz="2000" dirty="0">
                        <a:ln>
                          <a:noFill/>
                        </a:ln>
                        <a:solidFill>
                          <a:srgbClr val="7030A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4 (8,0)</a:t>
                      </a:r>
                      <a:endParaRPr lang="it-IT" sz="2000" dirty="0">
                        <a:ln>
                          <a:noFill/>
                        </a:ln>
                        <a:solidFill>
                          <a:srgbClr val="7030A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,785</a:t>
                      </a:r>
                      <a:endParaRPr lang="it-IT" sz="2000" dirty="0">
                        <a:ln>
                          <a:noFill/>
                        </a:ln>
                        <a:solidFill>
                          <a:srgbClr val="7030A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Comic Sans MS" pitchFamily="66" charset="0"/>
                        </a:rPr>
                        <a:t>Mean</a:t>
                      </a:r>
                      <a:r>
                        <a:rPr lang="it-IT" sz="200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Comic Sans MS" pitchFamily="66" charset="0"/>
                        </a:rPr>
                        <a:t> (SD) % </a:t>
                      </a:r>
                      <a:r>
                        <a:rPr lang="it-IT" sz="200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Comic Sans MS" pitchFamily="66" charset="0"/>
                        </a:rPr>
                        <a:t>symptom</a:t>
                      </a:r>
                      <a:r>
                        <a:rPr lang="it-IT" sz="200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Comic Sans MS" pitchFamily="66" charset="0"/>
                        </a:rPr>
                        <a:t>-free </a:t>
                      </a:r>
                      <a:r>
                        <a:rPr lang="it-IT" sz="200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Comic Sans MS" pitchFamily="66" charset="0"/>
                        </a:rPr>
                        <a:t>days</a:t>
                      </a:r>
                      <a:r>
                        <a:rPr lang="it-IT" sz="200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Comic Sans MS" pitchFamily="66" charset="0"/>
                        </a:rPr>
                        <a:t> </a:t>
                      </a:r>
                      <a:endParaRPr lang="it-IT" sz="2000" dirty="0">
                        <a:ln>
                          <a:noFill/>
                        </a:ln>
                        <a:solidFill>
                          <a:srgbClr val="00B05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11,1 (22,5)</a:t>
                      </a:r>
                      <a:endParaRPr lang="it-IT" sz="2000" dirty="0">
                        <a:ln>
                          <a:noFill/>
                        </a:ln>
                        <a:solidFill>
                          <a:srgbClr val="7030A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10,4 (21,9)</a:t>
                      </a:r>
                      <a:endParaRPr lang="it-IT" sz="2000" dirty="0">
                        <a:ln>
                          <a:noFill/>
                        </a:ln>
                        <a:solidFill>
                          <a:srgbClr val="7030A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,876</a:t>
                      </a:r>
                      <a:endParaRPr lang="it-IT" sz="2000" dirty="0">
                        <a:ln>
                          <a:noFill/>
                        </a:ln>
                        <a:solidFill>
                          <a:srgbClr val="7030A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Comic Sans MS" pitchFamily="66" charset="0"/>
                        </a:rPr>
                        <a:t>Investigator </a:t>
                      </a:r>
                      <a:r>
                        <a:rPr lang="it-IT" sz="200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Comic Sans MS" pitchFamily="66" charset="0"/>
                        </a:rPr>
                        <a:t>assessment</a:t>
                      </a:r>
                      <a:r>
                        <a:rPr lang="it-IT" sz="200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it-IT" sz="200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Comic Sans MS" pitchFamily="66" charset="0"/>
                        </a:rPr>
                        <a:t>symptom</a:t>
                      </a:r>
                      <a:r>
                        <a:rPr lang="it-IT" sz="200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Comic Sans MS" pitchFamily="66" charset="0"/>
                        </a:rPr>
                        <a:t>-free </a:t>
                      </a:r>
                      <a:r>
                        <a:rPr lang="it-IT" sz="200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Comic Sans MS" pitchFamily="66" charset="0"/>
                        </a:rPr>
                        <a:t>patients</a:t>
                      </a:r>
                      <a:r>
                        <a:rPr lang="it-IT" sz="200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Comic Sans MS" pitchFamily="66" charset="0"/>
                        </a:rPr>
                        <a:t>, n (%)</a:t>
                      </a:r>
                      <a:endParaRPr lang="it-IT" sz="2000" dirty="0">
                        <a:ln>
                          <a:noFill/>
                        </a:ln>
                        <a:solidFill>
                          <a:srgbClr val="00B05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12 (12,6)</a:t>
                      </a:r>
                      <a:endParaRPr lang="it-IT" sz="2000" dirty="0">
                        <a:ln>
                          <a:noFill/>
                        </a:ln>
                        <a:solidFill>
                          <a:srgbClr val="7030A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6 (12,0)</a:t>
                      </a:r>
                      <a:endParaRPr lang="it-IT" sz="2000" dirty="0">
                        <a:ln>
                          <a:noFill/>
                        </a:ln>
                        <a:solidFill>
                          <a:srgbClr val="7030A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1,000</a:t>
                      </a:r>
                      <a:endParaRPr lang="it-IT" sz="2000" dirty="0">
                        <a:ln>
                          <a:noFill/>
                        </a:ln>
                        <a:solidFill>
                          <a:srgbClr val="7030A0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4932040" y="6525344"/>
            <a:ext cx="400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00FF"/>
                </a:solidFill>
                <a:latin typeface="Comic Sans MS" pitchFamily="66" charset="0"/>
              </a:rPr>
              <a:t>Vaezi</a:t>
            </a:r>
            <a:r>
              <a:rPr lang="it-IT" dirty="0" smtClean="0">
                <a:solidFill>
                  <a:srgbClr val="0000FF"/>
                </a:solidFill>
                <a:latin typeface="Comic Sans MS" pitchFamily="66" charset="0"/>
              </a:rPr>
              <a:t> MF et al, </a:t>
            </a:r>
            <a:r>
              <a:rPr lang="it-IT" dirty="0" err="1" smtClean="0">
                <a:solidFill>
                  <a:srgbClr val="0000FF"/>
                </a:solidFill>
                <a:latin typeface="Comic Sans MS" pitchFamily="66" charset="0"/>
              </a:rPr>
              <a:t>Laryngoscope</a:t>
            </a:r>
            <a:r>
              <a:rPr lang="it-IT" dirty="0" smtClean="0">
                <a:solidFill>
                  <a:srgbClr val="0000FF"/>
                </a:solidFill>
                <a:latin typeface="Comic Sans MS" pitchFamily="66" charset="0"/>
              </a:rPr>
              <a:t> 2006.</a:t>
            </a:r>
            <a:endParaRPr lang="it-IT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94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="1" dirty="0">
                <a:solidFill>
                  <a:srgbClr val="FFFF00"/>
                </a:solidFill>
                <a:latin typeface="Comic Sans MS" pitchFamily="66" charset="0"/>
              </a:rPr>
              <a:t>Trattamento </a:t>
            </a:r>
            <a:r>
              <a:rPr lang="it-IT" sz="2000" b="1" dirty="0" smtClean="0">
                <a:solidFill>
                  <a:srgbClr val="FFFF00"/>
                </a:solidFill>
                <a:latin typeface="Comic Sans MS" pitchFamily="66" charset="0"/>
              </a:rPr>
              <a:t>chirurgico dei pazienti con sintomi atipici.</a:t>
            </a:r>
            <a:endParaRPr lang="it-IT" sz="2000" b="1" dirty="0"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1296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067944" y="6311061"/>
            <a:ext cx="4523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solidFill>
                  <a:srgbClr val="0066FF"/>
                </a:solidFill>
                <a:latin typeface="Comic Sans MS" pitchFamily="66" charset="0"/>
              </a:rPr>
              <a:t>Leeder</a:t>
            </a:r>
            <a:r>
              <a:rPr lang="it-IT" sz="1400" b="1" dirty="0" smtClean="0">
                <a:solidFill>
                  <a:srgbClr val="0066FF"/>
                </a:solidFill>
                <a:latin typeface="Comic Sans MS" pitchFamily="66" charset="0"/>
              </a:rPr>
              <a:t> PC et al </a:t>
            </a:r>
            <a:r>
              <a:rPr lang="it-IT" sz="1400" dirty="0" err="1" smtClean="0">
                <a:solidFill>
                  <a:srgbClr val="0066FF"/>
                </a:solidFill>
                <a:latin typeface="Comic Sans MS" pitchFamily="66" charset="0"/>
              </a:rPr>
              <a:t>Dis</a:t>
            </a:r>
            <a:r>
              <a:rPr lang="it-IT" sz="1400" dirty="0" smtClean="0">
                <a:solidFill>
                  <a:srgbClr val="0066FF"/>
                </a:solidFill>
                <a:latin typeface="Comic Sans MS" pitchFamily="66" charset="0"/>
              </a:rPr>
              <a:t> </a:t>
            </a:r>
            <a:r>
              <a:rPr lang="it-IT" sz="1400" dirty="0" err="1">
                <a:solidFill>
                  <a:srgbClr val="0066FF"/>
                </a:solidFill>
                <a:latin typeface="Comic Sans MS" pitchFamily="66" charset="0"/>
              </a:rPr>
              <a:t>Esophagus</a:t>
            </a:r>
            <a:r>
              <a:rPr lang="it-IT" sz="1400" dirty="0">
                <a:solidFill>
                  <a:srgbClr val="0066FF"/>
                </a:solidFill>
                <a:latin typeface="Comic Sans MS" pitchFamily="66" charset="0"/>
              </a:rPr>
              <a:t>. </a:t>
            </a:r>
            <a:r>
              <a:rPr lang="it-IT" sz="1400" b="1" dirty="0">
                <a:solidFill>
                  <a:srgbClr val="0066FF"/>
                </a:solidFill>
                <a:latin typeface="Comic Sans MS" pitchFamily="66" charset="0"/>
              </a:rPr>
              <a:t>2002</a:t>
            </a:r>
            <a:r>
              <a:rPr lang="it-IT" sz="1400" dirty="0">
                <a:solidFill>
                  <a:srgbClr val="0066FF"/>
                </a:solidFill>
                <a:latin typeface="Comic Sans MS" pitchFamily="66" charset="0"/>
              </a:rPr>
              <a:t>;15(4):</a:t>
            </a:r>
            <a:r>
              <a:rPr lang="it-IT" sz="1400" dirty="0" smtClean="0">
                <a:solidFill>
                  <a:srgbClr val="0066FF"/>
                </a:solidFill>
                <a:latin typeface="Comic Sans MS" pitchFamily="66" charset="0"/>
              </a:rPr>
              <a:t>309-14.</a:t>
            </a:r>
            <a:endParaRPr lang="it-IT" sz="1400" dirty="0">
              <a:solidFill>
                <a:srgbClr val="0066FF"/>
              </a:solidFill>
              <a:latin typeface="Comic Sans MS" pitchFamily="66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34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  <a:latin typeface="Comic Sans MS" pitchFamily="66" charset="0"/>
              </a:rPr>
              <a:t>Score sintomatologico </a:t>
            </a:r>
            <a:r>
              <a:rPr lang="it-IT" sz="2800" b="1" dirty="0" err="1" smtClean="0">
                <a:solidFill>
                  <a:srgbClr val="FF0000"/>
                </a:solidFill>
                <a:latin typeface="Comic Sans MS" pitchFamily="66" charset="0"/>
              </a:rPr>
              <a:t>pre</a:t>
            </a:r>
            <a:r>
              <a:rPr lang="it-IT" sz="2800" b="1" dirty="0" smtClean="0">
                <a:solidFill>
                  <a:srgbClr val="FF0000"/>
                </a:solidFill>
                <a:latin typeface="Comic Sans MS" pitchFamily="66" charset="0"/>
              </a:rPr>
              <a:t>- e post-operatorio nei pazienti sottoposti a plastica sec. Toupet</a:t>
            </a:r>
            <a:endParaRPr lang="it-IT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25" y="1484784"/>
            <a:ext cx="706815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555776" y="6237312"/>
            <a:ext cx="5977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0000FF"/>
                </a:solidFill>
                <a:latin typeface="Comic Sans MS" pitchFamily="66" charset="0"/>
              </a:rPr>
              <a:t>Koch OO et al </a:t>
            </a:r>
            <a:r>
              <a:rPr lang="it-IT" sz="1400" dirty="0" err="1" smtClean="0">
                <a:solidFill>
                  <a:srgbClr val="0000FF"/>
                </a:solidFill>
                <a:latin typeface="Comic Sans MS" pitchFamily="66" charset="0"/>
              </a:rPr>
              <a:t>Surg</a:t>
            </a:r>
            <a:r>
              <a:rPr lang="it-IT" sz="1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it-IT" sz="1400" dirty="0" err="1" smtClean="0">
                <a:solidFill>
                  <a:srgbClr val="0000FF"/>
                </a:solidFill>
                <a:latin typeface="Comic Sans MS" pitchFamily="66" charset="0"/>
              </a:rPr>
              <a:t>Laparosc</a:t>
            </a:r>
            <a:r>
              <a:rPr lang="it-IT" sz="1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it-IT" sz="1400" dirty="0" err="1" smtClean="0">
                <a:solidFill>
                  <a:srgbClr val="0000FF"/>
                </a:solidFill>
                <a:latin typeface="Comic Sans MS" pitchFamily="66" charset="0"/>
              </a:rPr>
              <a:t>Endosc</a:t>
            </a:r>
            <a:r>
              <a:rPr lang="it-IT" sz="1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it-IT" sz="1400" dirty="0" err="1" smtClean="0">
                <a:solidFill>
                  <a:srgbClr val="0000FF"/>
                </a:solidFill>
                <a:latin typeface="Comic Sans MS" pitchFamily="66" charset="0"/>
              </a:rPr>
              <a:t>Percutan</a:t>
            </a:r>
            <a:r>
              <a:rPr lang="it-IT" sz="1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it-IT" sz="1400" dirty="0" err="1" smtClean="0">
                <a:solidFill>
                  <a:srgbClr val="0000FF"/>
                </a:solidFill>
                <a:latin typeface="Comic Sans MS" pitchFamily="66" charset="0"/>
              </a:rPr>
              <a:t>Tech</a:t>
            </a:r>
            <a:r>
              <a:rPr lang="it-IT" sz="1400" dirty="0" smtClean="0">
                <a:solidFill>
                  <a:srgbClr val="0000FF"/>
                </a:solidFill>
                <a:latin typeface="Comic Sans MS" pitchFamily="66" charset="0"/>
              </a:rPr>
              <a:t> 2012; 22: 387-91.</a:t>
            </a:r>
            <a:endParaRPr lang="it-IT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96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>
                <a:solidFill>
                  <a:srgbClr val="FF0000"/>
                </a:solidFill>
                <a:latin typeface="Comic Sans MS" pitchFamily="66" charset="0"/>
              </a:rPr>
              <a:t>Score sintomatologico </a:t>
            </a:r>
            <a:r>
              <a:rPr lang="it-IT" sz="2800" b="1" dirty="0" err="1">
                <a:solidFill>
                  <a:srgbClr val="FF0000"/>
                </a:solidFill>
                <a:latin typeface="Comic Sans MS" pitchFamily="66" charset="0"/>
              </a:rPr>
              <a:t>pre</a:t>
            </a:r>
            <a:r>
              <a:rPr lang="it-IT" sz="2800" b="1" dirty="0">
                <a:solidFill>
                  <a:srgbClr val="FF0000"/>
                </a:solidFill>
                <a:latin typeface="Comic Sans MS" pitchFamily="66" charset="0"/>
              </a:rPr>
              <a:t>- e post-operatorio nei pazienti sottoposti a plastica sec. </a:t>
            </a:r>
            <a:r>
              <a:rPr lang="it-IT" sz="2800" b="1" dirty="0" err="1" smtClean="0">
                <a:solidFill>
                  <a:srgbClr val="FF0000"/>
                </a:solidFill>
                <a:latin typeface="Comic Sans MS" pitchFamily="66" charset="0"/>
              </a:rPr>
              <a:t>Nissen</a:t>
            </a:r>
            <a:endParaRPr lang="it-IT" sz="28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00" y="1484784"/>
            <a:ext cx="69156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771800" y="6453336"/>
            <a:ext cx="6027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0000FF"/>
                </a:solidFill>
                <a:latin typeface="Comic Sans MS" pitchFamily="66" charset="0"/>
              </a:rPr>
              <a:t>Koch OO et al </a:t>
            </a:r>
            <a:r>
              <a:rPr lang="it-IT" sz="1400" dirty="0" err="1">
                <a:solidFill>
                  <a:srgbClr val="0000FF"/>
                </a:solidFill>
                <a:latin typeface="Comic Sans MS" pitchFamily="66" charset="0"/>
              </a:rPr>
              <a:t>Surg</a:t>
            </a:r>
            <a:r>
              <a:rPr lang="it-IT" sz="14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it-IT" sz="1400" dirty="0" err="1">
                <a:solidFill>
                  <a:srgbClr val="0000FF"/>
                </a:solidFill>
                <a:latin typeface="Comic Sans MS" pitchFamily="66" charset="0"/>
              </a:rPr>
              <a:t>Laparosc</a:t>
            </a:r>
            <a:r>
              <a:rPr lang="it-IT" sz="14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it-IT" sz="1400" dirty="0" err="1">
                <a:solidFill>
                  <a:srgbClr val="0000FF"/>
                </a:solidFill>
                <a:latin typeface="Comic Sans MS" pitchFamily="66" charset="0"/>
              </a:rPr>
              <a:t>Endosc</a:t>
            </a:r>
            <a:r>
              <a:rPr lang="it-IT" sz="14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it-IT" sz="1400" dirty="0" err="1">
                <a:solidFill>
                  <a:srgbClr val="0000FF"/>
                </a:solidFill>
                <a:latin typeface="Comic Sans MS" pitchFamily="66" charset="0"/>
              </a:rPr>
              <a:t>Percutan</a:t>
            </a:r>
            <a:r>
              <a:rPr lang="it-IT" sz="14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it-IT" sz="1400" dirty="0" err="1">
                <a:solidFill>
                  <a:srgbClr val="0000FF"/>
                </a:solidFill>
                <a:latin typeface="Comic Sans MS" pitchFamily="66" charset="0"/>
              </a:rPr>
              <a:t>Tech</a:t>
            </a:r>
            <a:r>
              <a:rPr lang="it-IT" sz="1400" dirty="0">
                <a:solidFill>
                  <a:srgbClr val="0000FF"/>
                </a:solidFill>
                <a:latin typeface="Comic Sans MS" pitchFamily="66" charset="0"/>
              </a:rPr>
              <a:t> 2012; 22: </a:t>
            </a:r>
            <a:r>
              <a:rPr lang="it-IT" sz="1400" dirty="0" smtClean="0">
                <a:solidFill>
                  <a:srgbClr val="0000FF"/>
                </a:solidFill>
                <a:latin typeface="Comic Sans MS" pitchFamily="66" charset="0"/>
              </a:rPr>
              <a:t>387-91.</a:t>
            </a:r>
            <a:endParaRPr lang="it-IT" sz="1400" dirty="0">
              <a:solidFill>
                <a:srgbClr val="0000FF"/>
              </a:solidFill>
              <a:latin typeface="Comic Sans MS" pitchFamily="66" charset="0"/>
            </a:endParaRPr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51073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 smtClean="0">
                <a:solidFill>
                  <a:srgbClr val="000099"/>
                </a:solidFill>
                <a:latin typeface="Comic Sans MS" pitchFamily="66" charset="0"/>
              </a:rPr>
              <a:t>La terapia chirurgica può migliorare in modo significativo i sintomi atipici, ma 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non</a:t>
            </a:r>
            <a:r>
              <a:rPr lang="it-IT" dirty="0" smtClean="0">
                <a:solidFill>
                  <a:srgbClr val="000099"/>
                </a:solidFill>
                <a:latin typeface="Comic Sans MS" pitchFamily="66" charset="0"/>
              </a:rPr>
              <a:t> in tutti i pazienti.</a:t>
            </a:r>
          </a:p>
          <a:p>
            <a:pPr marL="0" indent="0" algn="just">
              <a:buNone/>
            </a:pPr>
            <a:r>
              <a:rPr lang="it-IT" dirty="0" smtClean="0">
                <a:solidFill>
                  <a:srgbClr val="000099"/>
                </a:solidFill>
                <a:latin typeface="Comic Sans MS" pitchFamily="66" charset="0"/>
              </a:rPr>
              <a:t>Esiste la necessità di identificare quali pazienti possano avere beneficio dall’intervento, studiando con </a:t>
            </a:r>
            <a:r>
              <a:rPr lang="it-IT" dirty="0" err="1" smtClean="0">
                <a:solidFill>
                  <a:srgbClr val="000099"/>
                </a:solidFill>
                <a:latin typeface="Comic Sans MS" pitchFamily="66" charset="0"/>
              </a:rPr>
              <a:t>pH-impedenziometria</a:t>
            </a:r>
            <a:r>
              <a:rPr lang="it-IT" dirty="0" smtClean="0">
                <a:solidFill>
                  <a:srgbClr val="000099"/>
                </a:solidFill>
                <a:latin typeface="Comic Sans MS" pitchFamily="66" charset="0"/>
              </a:rPr>
              <a:t> le loro caratteristiche.</a:t>
            </a:r>
            <a:endParaRPr lang="it-IT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131840" y="6165304"/>
            <a:ext cx="5977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0000FF"/>
                </a:solidFill>
                <a:latin typeface="Comic Sans MS" pitchFamily="66" charset="0"/>
              </a:rPr>
              <a:t>Koch OO et al </a:t>
            </a:r>
            <a:r>
              <a:rPr lang="it-IT" sz="1400" dirty="0" err="1">
                <a:solidFill>
                  <a:srgbClr val="0000FF"/>
                </a:solidFill>
                <a:latin typeface="Comic Sans MS" pitchFamily="66" charset="0"/>
              </a:rPr>
              <a:t>Surg</a:t>
            </a:r>
            <a:r>
              <a:rPr lang="it-IT" sz="14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it-IT" sz="1400" dirty="0" err="1">
                <a:solidFill>
                  <a:srgbClr val="0000FF"/>
                </a:solidFill>
                <a:latin typeface="Comic Sans MS" pitchFamily="66" charset="0"/>
              </a:rPr>
              <a:t>Laparosc</a:t>
            </a:r>
            <a:r>
              <a:rPr lang="it-IT" sz="14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it-IT" sz="1400" dirty="0" err="1">
                <a:solidFill>
                  <a:srgbClr val="0000FF"/>
                </a:solidFill>
                <a:latin typeface="Comic Sans MS" pitchFamily="66" charset="0"/>
              </a:rPr>
              <a:t>Endosc</a:t>
            </a:r>
            <a:r>
              <a:rPr lang="it-IT" sz="14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it-IT" sz="1400" dirty="0" err="1">
                <a:solidFill>
                  <a:srgbClr val="0000FF"/>
                </a:solidFill>
                <a:latin typeface="Comic Sans MS" pitchFamily="66" charset="0"/>
              </a:rPr>
              <a:t>Percutan</a:t>
            </a:r>
            <a:r>
              <a:rPr lang="it-IT" sz="14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it-IT" sz="1400" dirty="0" err="1">
                <a:solidFill>
                  <a:srgbClr val="0000FF"/>
                </a:solidFill>
                <a:latin typeface="Comic Sans MS" pitchFamily="66" charset="0"/>
              </a:rPr>
              <a:t>Tech</a:t>
            </a:r>
            <a:r>
              <a:rPr lang="it-IT" sz="1400" dirty="0">
                <a:solidFill>
                  <a:srgbClr val="0000FF"/>
                </a:solidFill>
                <a:latin typeface="Comic Sans MS" pitchFamily="66" charset="0"/>
              </a:rPr>
              <a:t> 2012; 22: </a:t>
            </a:r>
            <a:r>
              <a:rPr lang="it-IT" sz="1400" dirty="0" smtClean="0">
                <a:solidFill>
                  <a:srgbClr val="0000FF"/>
                </a:solidFill>
                <a:latin typeface="Comic Sans MS" pitchFamily="66" charset="0"/>
              </a:rPr>
              <a:t>387-91.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82243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479</Words>
  <Application>Microsoft Office PowerPoint</Application>
  <PresentationFormat>Presentazione su schermo (4:3)</PresentationFormat>
  <Paragraphs>67</Paragraphs>
  <Slides>12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MRGE con sintomi atipici</vt:lpstr>
      <vt:lpstr>Presentazione standard di PowerPoint</vt:lpstr>
      <vt:lpstr>Presentazione standard di PowerPoint</vt:lpstr>
      <vt:lpstr>Efficacia degli IPP sulle manifestazione della MRGE. Dati estrapolati da trials controllati e randomizzati.</vt:lpstr>
      <vt:lpstr>Trattamento con esomeprazolo della laringite cronica posteriore.</vt:lpstr>
      <vt:lpstr>Trattamento chirurgico dei pazienti con sintomi atipici.</vt:lpstr>
      <vt:lpstr>Score sintomatologico pre- e post-operatorio nei pazienti sottoposti a plastica sec. Toupet</vt:lpstr>
      <vt:lpstr>Score sintomatologico pre- e post-operatorio nei pazienti sottoposti a plastica sec. Nissen</vt:lpstr>
      <vt:lpstr>Presentazione standard di PowerPoint</vt:lpstr>
      <vt:lpstr>Fattori influenzanti i sintomi nella MRGE e NCCP.</vt:lpstr>
      <vt:lpstr>NCCP di origine esofagea</vt:lpstr>
      <vt:lpstr>Conclusioni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Patrizia Zentilin</dc:creator>
  <cp:lastModifiedBy>Stanza 17</cp:lastModifiedBy>
  <cp:revision>24</cp:revision>
  <dcterms:created xsi:type="dcterms:W3CDTF">2012-11-21T12:54:37Z</dcterms:created>
  <dcterms:modified xsi:type="dcterms:W3CDTF">2012-11-23T10:11:34Z</dcterms:modified>
</cp:coreProperties>
</file>