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52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23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61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35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909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175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400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11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7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08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37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73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5A10-05FB-4387-A4AA-5B3157EC24EB}" type="datetimeFigureOut">
              <a:rPr lang="it-IT" smtClean="0"/>
              <a:t>19/05/2017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46D8A-3929-449B-99EA-261BEEBE0B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928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16016" y="1124744"/>
            <a:ext cx="432048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>
                <a:solidFill>
                  <a:schemeClr val="bg1"/>
                </a:solidFill>
              </a:rPr>
              <a:t>Nutrizione e Longevità, 1</a:t>
            </a:r>
            <a:r>
              <a:rPr lang="it-IT" sz="900" b="1" baseline="30000" dirty="0">
                <a:solidFill>
                  <a:schemeClr val="bg1"/>
                </a:solidFill>
              </a:rPr>
              <a:t>a</a:t>
            </a:r>
            <a:r>
              <a:rPr lang="it-IT" sz="900" b="1" dirty="0">
                <a:solidFill>
                  <a:schemeClr val="bg1"/>
                </a:solidFill>
              </a:rPr>
              <a:t> Edizione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r>
              <a:rPr lang="it-IT" sz="900" b="1" dirty="0">
                <a:solidFill>
                  <a:schemeClr val="bg1"/>
                </a:solidFill>
              </a:rPr>
              <a:t>26-27 Maggio 2017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Organizzato da </a:t>
            </a:r>
            <a:r>
              <a:rPr lang="it-IT" sz="900" b="1" i="1" dirty="0">
                <a:solidFill>
                  <a:schemeClr val="bg1"/>
                </a:solidFill>
              </a:rPr>
              <a:t>Dipartimento di Medicina Interna e Specialità Mediche (DIMI) </a:t>
            </a:r>
            <a:r>
              <a:rPr lang="it-IT" sz="900" b="1" i="1" dirty="0" smtClean="0">
                <a:solidFill>
                  <a:schemeClr val="bg1"/>
                </a:solidFill>
              </a:rPr>
              <a:t>e</a:t>
            </a:r>
            <a:r>
              <a:rPr lang="it-IT" sz="900" dirty="0">
                <a:solidFill>
                  <a:schemeClr val="bg1"/>
                </a:solidFill>
              </a:rPr>
              <a:t> </a:t>
            </a:r>
            <a:r>
              <a:rPr lang="it-IT" sz="900" b="1" i="1" dirty="0" smtClean="0">
                <a:solidFill>
                  <a:schemeClr val="bg1"/>
                </a:solidFill>
              </a:rPr>
              <a:t>Genoa </a:t>
            </a:r>
            <a:r>
              <a:rPr lang="it-IT" sz="900" b="1" i="1" dirty="0" err="1">
                <a:solidFill>
                  <a:schemeClr val="bg1"/>
                </a:solidFill>
              </a:rPr>
              <a:t>Aging</a:t>
            </a:r>
            <a:r>
              <a:rPr lang="it-IT" sz="900" b="1" i="1" dirty="0">
                <a:solidFill>
                  <a:schemeClr val="bg1"/>
                </a:solidFill>
              </a:rPr>
              <a:t> and </a:t>
            </a:r>
            <a:r>
              <a:rPr lang="it-IT" sz="900" b="1" i="1" dirty="0" err="1">
                <a:solidFill>
                  <a:schemeClr val="bg1"/>
                </a:solidFill>
              </a:rPr>
              <a:t>Longevity</a:t>
            </a:r>
            <a:r>
              <a:rPr lang="it-IT" sz="900" b="1" i="1" dirty="0">
                <a:solidFill>
                  <a:schemeClr val="bg1"/>
                </a:solidFill>
              </a:rPr>
              <a:t> Center (G.A.L.C</a:t>
            </a:r>
            <a:r>
              <a:rPr lang="it-IT" sz="900" b="1" i="1" dirty="0" smtClean="0">
                <a:solidFill>
                  <a:schemeClr val="bg1"/>
                </a:solidFill>
              </a:rPr>
              <a:t>.), Scuola </a:t>
            </a:r>
            <a:r>
              <a:rPr lang="it-IT" sz="900" b="1" i="1" dirty="0">
                <a:solidFill>
                  <a:schemeClr val="bg1"/>
                </a:solidFill>
              </a:rPr>
              <a:t>di Scienze Mediche e Farmaceutiche, Università degli Studi di Genova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r>
              <a:rPr lang="it-IT" sz="900" i="1" dirty="0">
                <a:solidFill>
                  <a:schemeClr val="bg1"/>
                </a:solidFill>
              </a:rPr>
              <a:t>Presso </a:t>
            </a:r>
            <a:r>
              <a:rPr lang="it-IT" sz="900" b="1" i="1" dirty="0">
                <a:solidFill>
                  <a:schemeClr val="bg1"/>
                </a:solidFill>
              </a:rPr>
              <a:t>Aula Magna, Via Antonio De Toni 16, 16132 Genova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r>
              <a:rPr lang="it-IT" sz="900" b="1" dirty="0">
                <a:solidFill>
                  <a:schemeClr val="bg1"/>
                </a:solidFill>
              </a:rPr>
              <a:t>26 </a:t>
            </a:r>
            <a:r>
              <a:rPr lang="it-IT" sz="900" b="1" dirty="0" smtClean="0">
                <a:solidFill>
                  <a:schemeClr val="bg1"/>
                </a:solidFill>
              </a:rPr>
              <a:t>Maggio</a:t>
            </a:r>
          </a:p>
          <a:p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i="1" dirty="0">
                <a:solidFill>
                  <a:schemeClr val="bg1"/>
                </a:solidFill>
              </a:rPr>
              <a:t>Ore 14:00</a:t>
            </a:r>
            <a:r>
              <a:rPr lang="it-IT" sz="900" dirty="0">
                <a:solidFill>
                  <a:schemeClr val="bg1"/>
                </a:solidFill>
              </a:rPr>
              <a:t>	</a:t>
            </a:r>
            <a:r>
              <a:rPr lang="it-IT" sz="900" b="1" dirty="0">
                <a:solidFill>
                  <a:schemeClr val="bg1"/>
                </a:solidFill>
              </a:rPr>
              <a:t>Registrazione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i="1" dirty="0">
                <a:solidFill>
                  <a:schemeClr val="bg1"/>
                </a:solidFill>
              </a:rPr>
              <a:t>Ore 14:30</a:t>
            </a:r>
            <a:r>
              <a:rPr lang="it-IT" sz="900" dirty="0">
                <a:solidFill>
                  <a:schemeClr val="bg1"/>
                </a:solidFill>
              </a:rPr>
              <a:t>	</a:t>
            </a:r>
            <a:r>
              <a:rPr lang="it-IT" sz="900" b="1" dirty="0">
                <a:solidFill>
                  <a:schemeClr val="bg1"/>
                </a:solidFill>
              </a:rPr>
              <a:t>Apertura dei </a:t>
            </a:r>
            <a:r>
              <a:rPr lang="it-IT" sz="900" b="1" dirty="0" smtClean="0">
                <a:solidFill>
                  <a:schemeClr val="bg1"/>
                </a:solidFill>
              </a:rPr>
              <a:t>lavori</a:t>
            </a:r>
            <a:endParaRPr lang="it-IT" sz="900" dirty="0" smtClean="0">
              <a:solidFill>
                <a:schemeClr val="bg1"/>
              </a:solidFill>
            </a:endParaRPr>
          </a:p>
          <a:p>
            <a:r>
              <a:rPr lang="it-IT" sz="900" i="1" dirty="0" smtClean="0">
                <a:solidFill>
                  <a:schemeClr val="bg1"/>
                </a:solidFill>
              </a:rPr>
              <a:t>	Prof. Alessio </a:t>
            </a:r>
            <a:r>
              <a:rPr lang="it-IT" sz="900" i="1" dirty="0" err="1" smtClean="0">
                <a:solidFill>
                  <a:schemeClr val="bg1"/>
                </a:solidFill>
              </a:rPr>
              <a:t>Nencioni</a:t>
            </a:r>
            <a:r>
              <a:rPr lang="it-IT" sz="900" i="1" dirty="0" smtClean="0">
                <a:solidFill>
                  <a:schemeClr val="bg1"/>
                </a:solidFill>
              </a:rPr>
              <a:t> , Prof. Valter Longo</a:t>
            </a:r>
            <a:endParaRPr lang="it-IT" sz="900" dirty="0" smtClean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r>
              <a:rPr lang="it-IT" sz="900" i="1" dirty="0">
                <a:solidFill>
                  <a:schemeClr val="bg1"/>
                </a:solidFill>
              </a:rPr>
              <a:t>Ore 15:00-16:00  </a:t>
            </a:r>
            <a:r>
              <a:rPr lang="it-IT" sz="900" i="1" dirty="0" smtClean="0">
                <a:solidFill>
                  <a:schemeClr val="bg1"/>
                </a:solidFill>
              </a:rPr>
              <a:t>	</a:t>
            </a:r>
            <a:r>
              <a:rPr lang="it-IT" sz="900" b="1" dirty="0" smtClean="0">
                <a:solidFill>
                  <a:schemeClr val="bg1"/>
                </a:solidFill>
              </a:rPr>
              <a:t>La </a:t>
            </a:r>
            <a:r>
              <a:rPr lang="it-IT" sz="900" b="1" dirty="0">
                <a:solidFill>
                  <a:schemeClr val="bg1"/>
                </a:solidFill>
              </a:rPr>
              <a:t>genetica e dieta della longevità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i="1" dirty="0" smtClean="0">
                <a:solidFill>
                  <a:schemeClr val="bg1"/>
                </a:solidFill>
              </a:rPr>
              <a:t>	Prof</a:t>
            </a:r>
            <a:r>
              <a:rPr lang="it-IT" sz="900" i="1" dirty="0">
                <a:solidFill>
                  <a:schemeClr val="bg1"/>
                </a:solidFill>
              </a:rPr>
              <a:t>. Valter Longo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r>
              <a:rPr lang="it-IT" sz="900" i="1" dirty="0">
                <a:solidFill>
                  <a:schemeClr val="bg1"/>
                </a:solidFill>
              </a:rPr>
              <a:t>Ore 16:00-17:00  </a:t>
            </a:r>
            <a:r>
              <a:rPr lang="it-IT" sz="900" i="1" dirty="0" smtClean="0">
                <a:solidFill>
                  <a:schemeClr val="bg1"/>
                </a:solidFill>
              </a:rPr>
              <a:t>	</a:t>
            </a:r>
            <a:r>
              <a:rPr lang="it-IT" sz="900" b="1" i="1" dirty="0" smtClean="0">
                <a:solidFill>
                  <a:schemeClr val="bg1"/>
                </a:solidFill>
              </a:rPr>
              <a:t>L’uso </a:t>
            </a:r>
            <a:r>
              <a:rPr lang="it-IT" sz="900" b="1" i="1" dirty="0">
                <a:solidFill>
                  <a:schemeClr val="bg1"/>
                </a:solidFill>
              </a:rPr>
              <a:t>della dieta in soggetti sani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  <a:r>
              <a:rPr lang="it-IT" sz="900" dirty="0" smtClean="0">
                <a:solidFill>
                  <a:schemeClr val="bg1"/>
                </a:solidFill>
              </a:rPr>
              <a:t>	</a:t>
            </a:r>
            <a:r>
              <a:rPr lang="it-IT" sz="900" i="1" dirty="0" smtClean="0">
                <a:solidFill>
                  <a:schemeClr val="bg1"/>
                </a:solidFill>
              </a:rPr>
              <a:t>Prof</a:t>
            </a:r>
            <a:r>
              <a:rPr lang="it-IT" sz="900" i="1" dirty="0">
                <a:solidFill>
                  <a:schemeClr val="bg1"/>
                </a:solidFill>
              </a:rPr>
              <a:t>. Valter Longo, Prof. Diego </a:t>
            </a:r>
            <a:r>
              <a:rPr lang="it-IT" sz="900" i="1" dirty="0" err="1">
                <a:solidFill>
                  <a:schemeClr val="bg1"/>
                </a:solidFill>
              </a:rPr>
              <a:t>Ferone</a:t>
            </a:r>
            <a:r>
              <a:rPr lang="it-IT" sz="900" i="1" dirty="0">
                <a:solidFill>
                  <a:schemeClr val="bg1"/>
                </a:solidFill>
              </a:rPr>
              <a:t>, Dott.ssa </a:t>
            </a:r>
            <a:r>
              <a:rPr lang="it-IT" sz="900" i="1" dirty="0" err="1">
                <a:solidFill>
                  <a:schemeClr val="bg1"/>
                </a:solidFill>
              </a:rPr>
              <a:t>Lizzia</a:t>
            </a:r>
            <a:r>
              <a:rPr lang="it-IT" sz="900" i="1" dirty="0">
                <a:solidFill>
                  <a:schemeClr val="bg1"/>
                </a:solidFill>
              </a:rPr>
              <a:t> </a:t>
            </a:r>
            <a:r>
              <a:rPr lang="it-IT" sz="900" i="1" dirty="0" err="1" smtClean="0">
                <a:solidFill>
                  <a:schemeClr val="bg1"/>
                </a:solidFill>
              </a:rPr>
              <a:t>Raffaghello</a:t>
            </a:r>
            <a:endParaRPr lang="it-IT" sz="900" i="1" dirty="0">
              <a:solidFill>
                <a:schemeClr val="bg1"/>
              </a:solidFill>
            </a:endParaRPr>
          </a:p>
          <a:p>
            <a:endParaRPr lang="it-IT" sz="900" i="1" dirty="0">
              <a:solidFill>
                <a:schemeClr val="bg1"/>
              </a:solidFill>
            </a:endParaRPr>
          </a:p>
          <a:p>
            <a:r>
              <a:rPr lang="it-IT" sz="900" i="1" dirty="0" smtClean="0">
                <a:solidFill>
                  <a:schemeClr val="bg1"/>
                </a:solidFill>
              </a:rPr>
              <a:t>Ore </a:t>
            </a:r>
            <a:r>
              <a:rPr lang="it-IT" sz="900" i="1" dirty="0">
                <a:solidFill>
                  <a:schemeClr val="bg1"/>
                </a:solidFill>
              </a:rPr>
              <a:t>17:00-17:30 </a:t>
            </a:r>
            <a:r>
              <a:rPr lang="it-IT" sz="900" i="1" dirty="0" smtClean="0">
                <a:solidFill>
                  <a:schemeClr val="bg1"/>
                </a:solidFill>
              </a:rPr>
              <a:t>	coffee </a:t>
            </a:r>
            <a:r>
              <a:rPr lang="it-IT" sz="900" i="1" dirty="0">
                <a:solidFill>
                  <a:schemeClr val="bg1"/>
                </a:solidFill>
              </a:rPr>
              <a:t>break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i="1" dirty="0" smtClean="0">
                <a:solidFill>
                  <a:schemeClr val="bg1"/>
                </a:solidFill>
              </a:rPr>
              <a:t>Effetti </a:t>
            </a:r>
            <a:r>
              <a:rPr lang="it-IT" sz="900" b="1" i="1" dirty="0">
                <a:solidFill>
                  <a:schemeClr val="bg1"/>
                </a:solidFill>
              </a:rPr>
              <a:t>della Dieta e Dieta Mima Digiuno sull’</a:t>
            </a:r>
            <a:r>
              <a:rPr lang="it-IT" sz="900" b="1" i="1" dirty="0" err="1">
                <a:solidFill>
                  <a:schemeClr val="bg1"/>
                </a:solidFill>
              </a:rPr>
              <a:t>immunosenescenza</a:t>
            </a:r>
            <a:r>
              <a:rPr lang="it-IT" sz="900" b="1" i="1" dirty="0">
                <a:solidFill>
                  <a:schemeClr val="bg1"/>
                </a:solidFill>
              </a:rPr>
              <a:t> e </a:t>
            </a:r>
            <a:r>
              <a:rPr lang="it-IT" sz="900" b="1" i="1" dirty="0" smtClean="0">
                <a:solidFill>
                  <a:schemeClr val="bg1"/>
                </a:solidFill>
              </a:rPr>
              <a:t>le </a:t>
            </a:r>
            <a:r>
              <a:rPr lang="it-IT" sz="900" b="1" i="1" dirty="0">
                <a:solidFill>
                  <a:schemeClr val="bg1"/>
                </a:solidFill>
              </a:rPr>
              <a:t>malattie autoimmunitarie: dal laboratorio all’uomo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i="1" dirty="0">
                <a:solidFill>
                  <a:schemeClr val="bg1"/>
                </a:solidFill>
              </a:rPr>
              <a:t>Ore 17:30-18:00</a:t>
            </a:r>
            <a:r>
              <a:rPr lang="it-IT" sz="900" i="1" dirty="0" smtClean="0">
                <a:solidFill>
                  <a:schemeClr val="bg1"/>
                </a:solidFill>
              </a:rPr>
              <a:t>	Prof </a:t>
            </a:r>
            <a:r>
              <a:rPr lang="it-IT" sz="900" i="1" dirty="0">
                <a:solidFill>
                  <a:schemeClr val="bg1"/>
                </a:solidFill>
              </a:rPr>
              <a:t>.Valter Longo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i="1" dirty="0" smtClean="0">
                <a:solidFill>
                  <a:schemeClr val="bg1"/>
                </a:solidFill>
              </a:rPr>
              <a:t>Ore </a:t>
            </a:r>
            <a:r>
              <a:rPr lang="it-IT" sz="900" i="1" dirty="0">
                <a:solidFill>
                  <a:schemeClr val="bg1"/>
                </a:solidFill>
              </a:rPr>
              <a:t>18:00-19:00  </a:t>
            </a:r>
            <a:r>
              <a:rPr lang="it-IT" sz="900" i="1" dirty="0" smtClean="0">
                <a:solidFill>
                  <a:schemeClr val="bg1"/>
                </a:solidFill>
              </a:rPr>
              <a:t>	Prof</a:t>
            </a:r>
            <a:r>
              <a:rPr lang="it-IT" sz="900" i="1" dirty="0">
                <a:solidFill>
                  <a:schemeClr val="bg1"/>
                </a:solidFill>
              </a:rPr>
              <a:t>. Gian Luigi </a:t>
            </a:r>
            <a:r>
              <a:rPr lang="it-IT" sz="900" i="1" dirty="0" err="1">
                <a:solidFill>
                  <a:schemeClr val="bg1"/>
                </a:solidFill>
              </a:rPr>
              <a:t>Mancardi</a:t>
            </a:r>
            <a:r>
              <a:rPr lang="it-IT" sz="900" i="1" dirty="0">
                <a:solidFill>
                  <a:schemeClr val="bg1"/>
                </a:solidFill>
              </a:rPr>
              <a:t>, Prof. Valter Longo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r>
              <a:rPr lang="it-IT" sz="900" b="1" dirty="0">
                <a:solidFill>
                  <a:schemeClr val="bg1"/>
                </a:solidFill>
              </a:rPr>
              <a:t>27 </a:t>
            </a:r>
            <a:r>
              <a:rPr lang="it-IT" sz="900" b="1" dirty="0" smtClean="0">
                <a:solidFill>
                  <a:schemeClr val="bg1"/>
                </a:solidFill>
              </a:rPr>
              <a:t>Maggio</a:t>
            </a:r>
          </a:p>
          <a:p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b="1" dirty="0">
                <a:solidFill>
                  <a:schemeClr val="bg1"/>
                </a:solidFill>
              </a:rPr>
              <a:t>Nutrizione, Digiuno e diete mima-digiuno in oncologia: </a:t>
            </a:r>
            <a:r>
              <a:rPr lang="it-IT" sz="900" b="1" i="1" dirty="0">
                <a:solidFill>
                  <a:schemeClr val="bg1"/>
                </a:solidFill>
              </a:rPr>
              <a:t>dal laboratorio all’uomo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i="1" dirty="0">
                <a:solidFill>
                  <a:schemeClr val="bg1"/>
                </a:solidFill>
              </a:rPr>
              <a:t>Ore 8:30-9:30</a:t>
            </a:r>
            <a:r>
              <a:rPr lang="it-IT" sz="900" dirty="0">
                <a:solidFill>
                  <a:schemeClr val="bg1"/>
                </a:solidFill>
              </a:rPr>
              <a:t>	</a:t>
            </a:r>
            <a:r>
              <a:rPr lang="it-IT" sz="900" i="1" dirty="0">
                <a:solidFill>
                  <a:schemeClr val="bg1"/>
                </a:solidFill>
              </a:rPr>
              <a:t>Prof. Valter Longo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  <a:r>
              <a:rPr lang="it-IT" sz="900" i="1" dirty="0" smtClean="0">
                <a:solidFill>
                  <a:schemeClr val="bg1"/>
                </a:solidFill>
              </a:rPr>
              <a:t>Ore </a:t>
            </a:r>
            <a:r>
              <a:rPr lang="it-IT" sz="900" i="1" dirty="0">
                <a:solidFill>
                  <a:schemeClr val="bg1"/>
                </a:solidFill>
              </a:rPr>
              <a:t>9:30-10:30 </a:t>
            </a:r>
            <a:r>
              <a:rPr lang="it-IT" sz="900" i="1" dirty="0" smtClean="0">
                <a:solidFill>
                  <a:schemeClr val="bg1"/>
                </a:solidFill>
              </a:rPr>
              <a:t>	Prof</a:t>
            </a:r>
            <a:r>
              <a:rPr lang="it-IT" sz="900" i="1" dirty="0">
                <a:solidFill>
                  <a:schemeClr val="bg1"/>
                </a:solidFill>
              </a:rPr>
              <a:t>. Alessio </a:t>
            </a:r>
            <a:r>
              <a:rPr lang="it-IT" sz="900" i="1" dirty="0" err="1">
                <a:solidFill>
                  <a:schemeClr val="bg1"/>
                </a:solidFill>
              </a:rPr>
              <a:t>Nencioni</a:t>
            </a:r>
            <a:r>
              <a:rPr lang="it-IT" sz="900" i="1" dirty="0">
                <a:solidFill>
                  <a:schemeClr val="bg1"/>
                </a:solidFill>
              </a:rPr>
              <a:t>, Prof. Francesco Grossi, Dott. Claudio Vernieri, </a:t>
            </a:r>
            <a:r>
              <a:rPr lang="it-IT" sz="900" i="1" dirty="0" smtClean="0">
                <a:solidFill>
                  <a:schemeClr val="bg1"/>
                </a:solidFill>
              </a:rPr>
              <a:t>	Dott.ssa </a:t>
            </a:r>
            <a:r>
              <a:rPr lang="it-IT" sz="900" i="1" dirty="0" err="1">
                <a:solidFill>
                  <a:schemeClr val="bg1"/>
                </a:solidFill>
              </a:rPr>
              <a:t>Lizzia</a:t>
            </a:r>
            <a:r>
              <a:rPr lang="it-IT" sz="900" i="1" dirty="0">
                <a:solidFill>
                  <a:schemeClr val="bg1"/>
                </a:solidFill>
              </a:rPr>
              <a:t> </a:t>
            </a:r>
            <a:r>
              <a:rPr lang="it-IT" sz="900" i="1" dirty="0" err="1">
                <a:solidFill>
                  <a:schemeClr val="bg1"/>
                </a:solidFill>
              </a:rPr>
              <a:t>Raffaghello</a:t>
            </a:r>
            <a:r>
              <a:rPr lang="it-IT" sz="900" i="1" dirty="0">
                <a:solidFill>
                  <a:schemeClr val="bg1"/>
                </a:solidFill>
              </a:rPr>
              <a:t>, Prof. Valter Longo</a:t>
            </a:r>
            <a:endParaRPr lang="it-IT" sz="900" dirty="0">
              <a:solidFill>
                <a:schemeClr val="bg1"/>
              </a:solidFill>
            </a:endParaRP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r>
              <a:rPr lang="it-IT" sz="900" i="1" dirty="0">
                <a:solidFill>
                  <a:schemeClr val="bg1"/>
                </a:solidFill>
              </a:rPr>
              <a:t>Ore 10:30</a:t>
            </a:r>
            <a:r>
              <a:rPr lang="it-IT" sz="900" dirty="0">
                <a:solidFill>
                  <a:schemeClr val="bg1"/>
                </a:solidFill>
              </a:rPr>
              <a:t>	</a:t>
            </a:r>
            <a:r>
              <a:rPr lang="it-IT" sz="900" i="1" dirty="0">
                <a:solidFill>
                  <a:schemeClr val="bg1"/>
                </a:solidFill>
              </a:rPr>
              <a:t>Coffee break</a:t>
            </a:r>
            <a:endParaRPr lang="it-IT" sz="9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37"/>
            <a:ext cx="4572000" cy="68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3602" y="260646"/>
            <a:ext cx="424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endParaRPr lang="it-IT" sz="900" b="1" dirty="0" smtClean="0">
              <a:solidFill>
                <a:schemeClr val="bg1"/>
              </a:solidFill>
            </a:endParaRPr>
          </a:p>
          <a:p>
            <a:endParaRPr lang="it-IT" sz="900" b="1" dirty="0">
              <a:solidFill>
                <a:schemeClr val="bg1"/>
              </a:solidFill>
            </a:endParaRPr>
          </a:p>
          <a:p>
            <a:endParaRPr lang="it-IT" sz="900" b="1" dirty="0" smtClean="0">
              <a:solidFill>
                <a:schemeClr val="bg1"/>
              </a:solidFill>
            </a:endParaRPr>
          </a:p>
          <a:p>
            <a:r>
              <a:rPr lang="it-IT" sz="900" b="1" dirty="0" smtClean="0">
                <a:solidFill>
                  <a:schemeClr val="bg1"/>
                </a:solidFill>
              </a:rPr>
              <a:t>Per </a:t>
            </a:r>
            <a:r>
              <a:rPr lang="it-IT" sz="900" b="1" dirty="0">
                <a:solidFill>
                  <a:schemeClr val="bg1"/>
                </a:solidFill>
              </a:rPr>
              <a:t>informazioni: </a:t>
            </a:r>
            <a:r>
              <a:rPr lang="it-IT" sz="900" dirty="0">
                <a:solidFill>
                  <a:schemeClr val="bg1"/>
                </a:solidFill>
              </a:rPr>
              <a:t>Segreteria Didattica DIMI UNIGE, </a:t>
            </a:r>
            <a:r>
              <a:rPr lang="it-IT" sz="900" dirty="0" err="1">
                <a:solidFill>
                  <a:schemeClr val="bg1"/>
                </a:solidFill>
              </a:rPr>
              <a:t>Tel</a:t>
            </a:r>
            <a:r>
              <a:rPr lang="it-IT" sz="900" dirty="0">
                <a:solidFill>
                  <a:schemeClr val="bg1"/>
                </a:solidFill>
              </a:rPr>
              <a:t>: (+39) 010 353 8664</a:t>
            </a:r>
            <a:r>
              <a:rPr lang="it-IT" sz="900" b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didatticadimi@unige.it</a:t>
            </a: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r>
              <a:rPr lang="it-IT" sz="900" dirty="0">
                <a:solidFill>
                  <a:schemeClr val="bg1"/>
                </a:solidFill>
              </a:rPr>
              <a:t> </a:t>
            </a:r>
            <a:endParaRPr lang="it-IT" sz="900" dirty="0" smtClean="0">
              <a:solidFill>
                <a:schemeClr val="bg1"/>
              </a:solidFill>
            </a:endParaRPr>
          </a:p>
          <a:p>
            <a:endParaRPr lang="it-IT" sz="900" b="1" dirty="0">
              <a:solidFill>
                <a:schemeClr val="bg1"/>
              </a:solidFill>
            </a:endParaRPr>
          </a:p>
          <a:p>
            <a:endParaRPr lang="it-IT" sz="900" b="1" dirty="0" smtClean="0">
              <a:solidFill>
                <a:schemeClr val="bg1"/>
              </a:solidFill>
            </a:endParaRPr>
          </a:p>
          <a:p>
            <a:endParaRPr lang="it-IT" sz="900" b="1" dirty="0">
              <a:solidFill>
                <a:schemeClr val="bg1"/>
              </a:solidFill>
            </a:endParaRPr>
          </a:p>
          <a:p>
            <a:endParaRPr lang="it-IT" sz="900" b="1" dirty="0" smtClean="0">
              <a:solidFill>
                <a:schemeClr val="bg1"/>
              </a:solidFill>
            </a:endParaRPr>
          </a:p>
          <a:p>
            <a:endParaRPr lang="it-IT" sz="900" b="1" dirty="0">
              <a:solidFill>
                <a:schemeClr val="bg1"/>
              </a:solidFill>
            </a:endParaRPr>
          </a:p>
          <a:p>
            <a:endParaRPr lang="it-IT" sz="900" b="1" dirty="0">
              <a:solidFill>
                <a:schemeClr val="bg1"/>
              </a:solidFill>
            </a:endParaRPr>
          </a:p>
          <a:p>
            <a:pPr algn="just"/>
            <a:r>
              <a:rPr lang="it-IT" sz="900" b="1" dirty="0" smtClean="0">
                <a:solidFill>
                  <a:schemeClr val="bg1"/>
                </a:solidFill>
              </a:rPr>
              <a:t>I proventi del corso andranno interamente a supporto della ricerca nel campo dell’invecchiamento e delle malattie ad esso correlate condotta presso il Dipartimento di Medicina Interna e Specialità Mediche ed il Genoa </a:t>
            </a:r>
            <a:r>
              <a:rPr lang="it-IT" sz="900" b="1" dirty="0" err="1" smtClean="0">
                <a:solidFill>
                  <a:schemeClr val="bg1"/>
                </a:solidFill>
              </a:rPr>
              <a:t>Aging</a:t>
            </a:r>
            <a:r>
              <a:rPr lang="it-IT" sz="900" b="1" dirty="0" smtClean="0">
                <a:solidFill>
                  <a:schemeClr val="bg1"/>
                </a:solidFill>
              </a:rPr>
              <a:t> and </a:t>
            </a:r>
            <a:r>
              <a:rPr lang="it-IT" sz="900" b="1" dirty="0" err="1" smtClean="0">
                <a:solidFill>
                  <a:schemeClr val="bg1"/>
                </a:solidFill>
              </a:rPr>
              <a:t>Longevity</a:t>
            </a:r>
            <a:r>
              <a:rPr lang="it-IT" sz="900" b="1" dirty="0" smtClean="0">
                <a:solidFill>
                  <a:schemeClr val="bg1"/>
                </a:solidFill>
              </a:rPr>
              <a:t> Center (G.A.L.C.) dell’Università degli Studi di Genova</a:t>
            </a:r>
            <a:r>
              <a:rPr lang="it-IT" sz="900" dirty="0" smtClean="0">
                <a:solidFill>
                  <a:schemeClr val="bg1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0" y="4365105"/>
            <a:ext cx="4577701" cy="24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186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53"/>
            <a:ext cx="9144000" cy="687295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1052736"/>
            <a:ext cx="4392488" cy="604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b="1" dirty="0">
                <a:solidFill>
                  <a:schemeClr val="bg1"/>
                </a:solidFill>
              </a:rPr>
              <a:t>L’intervento dietetico per la prevenzione ed il trattamento della </a:t>
            </a:r>
            <a:r>
              <a:rPr lang="it-IT" sz="900" b="1" dirty="0" smtClean="0">
                <a:solidFill>
                  <a:schemeClr val="bg1"/>
                </a:solidFill>
              </a:rPr>
              <a:t>demenza:</a:t>
            </a:r>
          </a:p>
          <a:p>
            <a:pPr algn="just"/>
            <a:r>
              <a:rPr lang="it-IT" sz="900" b="1" i="1" dirty="0" smtClean="0">
                <a:solidFill>
                  <a:schemeClr val="bg1"/>
                </a:solidFill>
              </a:rPr>
              <a:t>dal</a:t>
            </a:r>
            <a:r>
              <a:rPr lang="it-IT" sz="900" b="1" dirty="0" smtClean="0">
                <a:solidFill>
                  <a:schemeClr val="bg1"/>
                </a:solidFill>
              </a:rPr>
              <a:t> </a:t>
            </a:r>
            <a:r>
              <a:rPr lang="it-IT" sz="900" b="1" i="1" dirty="0">
                <a:solidFill>
                  <a:schemeClr val="bg1"/>
                </a:solidFill>
              </a:rPr>
              <a:t>laboratorio all’uomo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11:00:12:00 </a:t>
            </a:r>
            <a:r>
              <a:rPr lang="it-IT" sz="900" i="1" dirty="0" smtClean="0">
                <a:solidFill>
                  <a:schemeClr val="bg1"/>
                </a:solidFill>
              </a:rPr>
              <a:t>	Prof</a:t>
            </a:r>
            <a:r>
              <a:rPr lang="it-IT" sz="900" i="1" dirty="0">
                <a:solidFill>
                  <a:schemeClr val="bg1"/>
                </a:solidFill>
              </a:rPr>
              <a:t>. Valter Longo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</a:t>
            </a:r>
            <a:r>
              <a:rPr lang="it-IT" sz="900" i="1" dirty="0" smtClean="0">
                <a:solidFill>
                  <a:schemeClr val="bg1"/>
                </a:solidFill>
              </a:rPr>
              <a:t>12:00:12:30	Prof</a:t>
            </a:r>
            <a:r>
              <a:rPr lang="it-IT" sz="900" i="1" dirty="0">
                <a:solidFill>
                  <a:schemeClr val="bg1"/>
                </a:solidFill>
              </a:rPr>
              <a:t>. Massimo </a:t>
            </a:r>
            <a:r>
              <a:rPr lang="it-IT" sz="900" i="1" dirty="0" err="1">
                <a:solidFill>
                  <a:schemeClr val="bg1"/>
                </a:solidFill>
              </a:rPr>
              <a:t>Tabaton</a:t>
            </a:r>
            <a:r>
              <a:rPr lang="it-IT" sz="900" i="1" dirty="0">
                <a:solidFill>
                  <a:schemeClr val="bg1"/>
                </a:solidFill>
              </a:rPr>
              <a:t>, Prof. Fiammetta </a:t>
            </a:r>
            <a:r>
              <a:rPr lang="it-IT" sz="900" i="1" dirty="0" smtClean="0">
                <a:solidFill>
                  <a:schemeClr val="bg1"/>
                </a:solidFill>
              </a:rPr>
              <a:t>Monacelli,</a:t>
            </a: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	</a:t>
            </a:r>
            <a:r>
              <a:rPr lang="it-IT" sz="900" i="1" dirty="0" smtClean="0">
                <a:solidFill>
                  <a:schemeClr val="bg1"/>
                </a:solidFill>
              </a:rPr>
              <a:t>Dott</a:t>
            </a:r>
            <a:r>
              <a:rPr lang="it-IT" sz="900" i="1" dirty="0">
                <a:solidFill>
                  <a:schemeClr val="bg1"/>
                </a:solidFill>
              </a:rPr>
              <a:t>. </a:t>
            </a:r>
            <a:r>
              <a:rPr lang="it-IT" sz="900" i="1" dirty="0" err="1">
                <a:solidFill>
                  <a:schemeClr val="bg1"/>
                </a:solidFill>
              </a:rPr>
              <a:t>Samir</a:t>
            </a:r>
            <a:r>
              <a:rPr lang="it-IT" sz="900" i="1" dirty="0">
                <a:solidFill>
                  <a:schemeClr val="bg1"/>
                </a:solidFill>
              </a:rPr>
              <a:t> </a:t>
            </a:r>
            <a:r>
              <a:rPr lang="it-IT" sz="900" i="1" dirty="0" err="1" smtClean="0">
                <a:solidFill>
                  <a:schemeClr val="bg1"/>
                </a:solidFill>
              </a:rPr>
              <a:t>Sukkar</a:t>
            </a:r>
            <a:r>
              <a:rPr lang="it-IT" sz="900" i="1" dirty="0">
                <a:solidFill>
                  <a:schemeClr val="bg1"/>
                </a:solidFill>
              </a:rPr>
              <a:t>, Prof. Valter Longo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12:30-13:30  </a:t>
            </a:r>
            <a:r>
              <a:rPr lang="it-IT" sz="900" i="1" dirty="0" smtClean="0">
                <a:solidFill>
                  <a:schemeClr val="bg1"/>
                </a:solidFill>
              </a:rPr>
              <a:t>	Lunch </a:t>
            </a:r>
            <a:r>
              <a:rPr lang="it-IT" sz="900" i="1" dirty="0">
                <a:solidFill>
                  <a:schemeClr val="bg1"/>
                </a:solidFill>
              </a:rPr>
              <a:t>break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dirty="0">
                <a:solidFill>
                  <a:schemeClr val="bg1"/>
                </a:solidFill>
              </a:rPr>
              <a:t>L’approccio dietetico per il diabete di tipo 1 e 2: </a:t>
            </a:r>
            <a:r>
              <a:rPr lang="it-IT" sz="900" b="1" i="1" dirty="0">
                <a:solidFill>
                  <a:schemeClr val="bg1"/>
                </a:solidFill>
              </a:rPr>
              <a:t>dal laboratorio all’uomo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13:30-14:15  </a:t>
            </a:r>
            <a:r>
              <a:rPr lang="it-IT" sz="900" i="1" dirty="0" smtClean="0">
                <a:solidFill>
                  <a:schemeClr val="bg1"/>
                </a:solidFill>
              </a:rPr>
              <a:t>	Prof</a:t>
            </a:r>
            <a:r>
              <a:rPr lang="it-IT" sz="900" i="1" dirty="0">
                <a:solidFill>
                  <a:schemeClr val="bg1"/>
                </a:solidFill>
              </a:rPr>
              <a:t>. Valter Longo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14:15-15:00  </a:t>
            </a:r>
            <a:r>
              <a:rPr lang="it-IT" sz="900" i="1" dirty="0" smtClean="0">
                <a:solidFill>
                  <a:schemeClr val="bg1"/>
                </a:solidFill>
              </a:rPr>
              <a:t>	Prof</a:t>
            </a:r>
            <a:r>
              <a:rPr lang="it-IT" sz="900" i="1" dirty="0">
                <a:solidFill>
                  <a:schemeClr val="bg1"/>
                </a:solidFill>
              </a:rPr>
              <a:t>. Patrizio </a:t>
            </a:r>
            <a:r>
              <a:rPr lang="it-IT" sz="900" i="1" dirty="0" err="1">
                <a:solidFill>
                  <a:schemeClr val="bg1"/>
                </a:solidFill>
              </a:rPr>
              <a:t>Odetti</a:t>
            </a:r>
            <a:r>
              <a:rPr lang="it-IT" sz="900" i="1" dirty="0" smtClean="0">
                <a:solidFill>
                  <a:schemeClr val="bg1"/>
                </a:solidFill>
              </a:rPr>
              <a:t>, </a:t>
            </a:r>
            <a:r>
              <a:rPr lang="it-IT" sz="900" i="1" dirty="0">
                <a:solidFill>
                  <a:schemeClr val="bg1"/>
                </a:solidFill>
              </a:rPr>
              <a:t>Prof. Hanno </a:t>
            </a:r>
            <a:r>
              <a:rPr lang="it-IT" sz="900" i="1" dirty="0" err="1">
                <a:solidFill>
                  <a:schemeClr val="bg1"/>
                </a:solidFill>
              </a:rPr>
              <a:t>Pijl</a:t>
            </a:r>
            <a:r>
              <a:rPr lang="it-IT" sz="900" i="1" dirty="0">
                <a:solidFill>
                  <a:schemeClr val="bg1"/>
                </a:solidFill>
              </a:rPr>
              <a:t>, Prof. Valter Longo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15:00</a:t>
            </a:r>
            <a:r>
              <a:rPr lang="it-IT" sz="900" dirty="0">
                <a:solidFill>
                  <a:schemeClr val="bg1"/>
                </a:solidFill>
              </a:rPr>
              <a:t>	</a:t>
            </a:r>
            <a:r>
              <a:rPr lang="it-IT" sz="900" i="1" dirty="0">
                <a:solidFill>
                  <a:schemeClr val="bg1"/>
                </a:solidFill>
              </a:rPr>
              <a:t>Coffee break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dirty="0">
                <a:solidFill>
                  <a:schemeClr val="bg1"/>
                </a:solidFill>
              </a:rPr>
              <a:t>Riduzione </a:t>
            </a:r>
            <a:r>
              <a:rPr lang="it-IT" sz="900" b="1" dirty="0" smtClean="0">
                <a:solidFill>
                  <a:schemeClr val="bg1"/>
                </a:solidFill>
              </a:rPr>
              <a:t>del </a:t>
            </a:r>
            <a:r>
              <a:rPr lang="it-IT" sz="900" b="1" dirty="0">
                <a:solidFill>
                  <a:schemeClr val="bg1"/>
                </a:solidFill>
              </a:rPr>
              <a:t>rischio cardiovascolare attraverso l’intervento </a:t>
            </a:r>
            <a:r>
              <a:rPr lang="it-IT" sz="900" b="1" dirty="0" smtClean="0">
                <a:solidFill>
                  <a:schemeClr val="bg1"/>
                </a:solidFill>
              </a:rPr>
              <a:t>dietetico:</a:t>
            </a:r>
          </a:p>
          <a:p>
            <a:pPr algn="just"/>
            <a:r>
              <a:rPr lang="it-IT" sz="900" b="1" i="1" dirty="0" smtClean="0">
                <a:solidFill>
                  <a:schemeClr val="bg1"/>
                </a:solidFill>
              </a:rPr>
              <a:t>dal</a:t>
            </a:r>
            <a:r>
              <a:rPr lang="it-IT" sz="900" b="1" dirty="0" smtClean="0">
                <a:solidFill>
                  <a:schemeClr val="bg1"/>
                </a:solidFill>
              </a:rPr>
              <a:t> </a:t>
            </a:r>
            <a:r>
              <a:rPr lang="it-IT" sz="900" b="1" i="1" dirty="0">
                <a:solidFill>
                  <a:schemeClr val="bg1"/>
                </a:solidFill>
              </a:rPr>
              <a:t>laboratorio all’uomo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15:30-16:15  </a:t>
            </a:r>
            <a:r>
              <a:rPr lang="it-IT" sz="900" i="1" dirty="0" smtClean="0">
                <a:solidFill>
                  <a:schemeClr val="bg1"/>
                </a:solidFill>
              </a:rPr>
              <a:t>	Prof</a:t>
            </a:r>
            <a:r>
              <a:rPr lang="it-IT" sz="900" i="1" dirty="0">
                <a:solidFill>
                  <a:schemeClr val="bg1"/>
                </a:solidFill>
              </a:rPr>
              <a:t>. Valter Longo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i="1" dirty="0" smtClean="0">
                <a:solidFill>
                  <a:schemeClr val="bg1"/>
                </a:solidFill>
              </a:rPr>
              <a:t>Ore </a:t>
            </a:r>
            <a:r>
              <a:rPr lang="it-IT" sz="900" i="1" dirty="0">
                <a:solidFill>
                  <a:schemeClr val="bg1"/>
                </a:solidFill>
              </a:rPr>
              <a:t>16:15-17:00  </a:t>
            </a:r>
            <a:r>
              <a:rPr lang="it-IT" sz="900" i="1" dirty="0" smtClean="0">
                <a:solidFill>
                  <a:schemeClr val="bg1"/>
                </a:solidFill>
              </a:rPr>
              <a:t>	Prof</a:t>
            </a:r>
            <a:r>
              <a:rPr lang="it-IT" sz="900" i="1" dirty="0">
                <a:solidFill>
                  <a:schemeClr val="bg1"/>
                </a:solidFill>
              </a:rPr>
              <a:t>. Marco Canepa</a:t>
            </a:r>
            <a:r>
              <a:rPr lang="it-IT" sz="900" i="1" dirty="0" smtClean="0">
                <a:solidFill>
                  <a:schemeClr val="bg1"/>
                </a:solidFill>
              </a:rPr>
              <a:t>, Dott. </a:t>
            </a:r>
            <a:r>
              <a:rPr lang="it-IT" sz="900" i="1" dirty="0" err="1" smtClean="0">
                <a:solidFill>
                  <a:schemeClr val="bg1"/>
                </a:solidFill>
              </a:rPr>
              <a:t>Samir</a:t>
            </a:r>
            <a:r>
              <a:rPr lang="it-IT" sz="900" i="1" dirty="0" smtClean="0">
                <a:solidFill>
                  <a:schemeClr val="bg1"/>
                </a:solidFill>
              </a:rPr>
              <a:t> </a:t>
            </a:r>
            <a:r>
              <a:rPr lang="it-IT" sz="900" i="1" dirty="0" err="1" smtClean="0">
                <a:solidFill>
                  <a:schemeClr val="bg1"/>
                </a:solidFill>
              </a:rPr>
              <a:t>Sukkar</a:t>
            </a:r>
            <a:r>
              <a:rPr lang="it-IT" sz="900" i="1" dirty="0" smtClean="0">
                <a:solidFill>
                  <a:schemeClr val="bg1"/>
                </a:solidFill>
              </a:rPr>
              <a:t>, </a:t>
            </a:r>
            <a:r>
              <a:rPr lang="it-IT" sz="900" i="1" dirty="0">
                <a:solidFill>
                  <a:schemeClr val="bg1"/>
                </a:solidFill>
              </a:rPr>
              <a:t>Prof. Valter Longo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17: 00</a:t>
            </a:r>
            <a:r>
              <a:rPr lang="it-IT" sz="900" dirty="0">
                <a:solidFill>
                  <a:schemeClr val="bg1"/>
                </a:solidFill>
              </a:rPr>
              <a:t>	</a:t>
            </a:r>
            <a:r>
              <a:rPr lang="it-IT" sz="900" i="1" dirty="0">
                <a:solidFill>
                  <a:schemeClr val="bg1"/>
                </a:solidFill>
              </a:rPr>
              <a:t>Domande/Discussione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17: 30</a:t>
            </a:r>
            <a:r>
              <a:rPr lang="it-IT" sz="900" dirty="0">
                <a:solidFill>
                  <a:schemeClr val="bg1"/>
                </a:solidFill>
              </a:rPr>
              <a:t>	</a:t>
            </a:r>
            <a:r>
              <a:rPr lang="it-IT" sz="900" i="1" dirty="0">
                <a:solidFill>
                  <a:schemeClr val="bg1"/>
                </a:solidFill>
              </a:rPr>
              <a:t>Questionario di verifica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i="1" dirty="0">
                <a:solidFill>
                  <a:schemeClr val="bg1"/>
                </a:solidFill>
              </a:rPr>
              <a:t>Ore 18:00</a:t>
            </a:r>
            <a:r>
              <a:rPr lang="it-IT" sz="900" dirty="0">
                <a:solidFill>
                  <a:schemeClr val="bg1"/>
                </a:solidFill>
              </a:rPr>
              <a:t>	</a:t>
            </a:r>
            <a:r>
              <a:rPr lang="it-IT" sz="900" i="1" dirty="0">
                <a:solidFill>
                  <a:schemeClr val="bg1"/>
                </a:solidFill>
              </a:rPr>
              <a:t>Chiusura dei lavori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  <a:endParaRPr lang="it-IT" sz="900" dirty="0" smtClean="0">
              <a:solidFill>
                <a:schemeClr val="bg1"/>
              </a:solidFill>
            </a:endParaRPr>
          </a:p>
          <a:p>
            <a:pPr algn="just"/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b="1" dirty="0">
                <a:solidFill>
                  <a:schemeClr val="bg1"/>
                </a:solidFill>
              </a:rPr>
              <a:t>Organizzatori</a:t>
            </a:r>
            <a:r>
              <a:rPr lang="it-IT" sz="900" dirty="0">
                <a:solidFill>
                  <a:schemeClr val="bg1"/>
                </a:solidFill>
              </a:rPr>
              <a:t>: Proff. Valter Longo, Patrizio </a:t>
            </a:r>
            <a:r>
              <a:rPr lang="it-IT" sz="900" dirty="0" err="1">
                <a:solidFill>
                  <a:schemeClr val="bg1"/>
                </a:solidFill>
              </a:rPr>
              <a:t>Odetti</a:t>
            </a:r>
            <a:r>
              <a:rPr lang="it-IT" sz="900" dirty="0">
                <a:solidFill>
                  <a:schemeClr val="bg1"/>
                </a:solidFill>
              </a:rPr>
              <a:t>, Alessio </a:t>
            </a:r>
            <a:r>
              <a:rPr lang="it-IT" sz="900" dirty="0" err="1">
                <a:solidFill>
                  <a:schemeClr val="bg1"/>
                </a:solidFill>
              </a:rPr>
              <a:t>Nencioni</a:t>
            </a:r>
            <a:r>
              <a:rPr lang="it-IT" sz="900" dirty="0">
                <a:solidFill>
                  <a:schemeClr val="bg1"/>
                </a:solidFill>
              </a:rPr>
              <a:t>,</a:t>
            </a: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dirty="0">
                <a:solidFill>
                  <a:schemeClr val="bg1"/>
                </a:solidFill>
              </a:rPr>
              <a:t>Esperti e Relatori</a:t>
            </a:r>
            <a:r>
              <a:rPr lang="it-IT" sz="900" dirty="0">
                <a:solidFill>
                  <a:schemeClr val="bg1"/>
                </a:solidFill>
              </a:rPr>
              <a:t>:</a:t>
            </a: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Valter Longo</a:t>
            </a:r>
            <a:r>
              <a:rPr lang="it-IT" sz="900" dirty="0">
                <a:solidFill>
                  <a:schemeClr val="bg1"/>
                </a:solidFill>
              </a:rPr>
              <a:t>, Direttore </a:t>
            </a:r>
            <a:r>
              <a:rPr lang="it-IT" sz="900" dirty="0" err="1">
                <a:solidFill>
                  <a:schemeClr val="bg1"/>
                </a:solidFill>
              </a:rPr>
              <a:t>University</a:t>
            </a:r>
            <a:r>
              <a:rPr lang="it-IT" sz="900" dirty="0">
                <a:solidFill>
                  <a:schemeClr val="bg1"/>
                </a:solidFill>
              </a:rPr>
              <a:t> of Southern California </a:t>
            </a:r>
            <a:r>
              <a:rPr lang="it-IT" sz="900" dirty="0" err="1">
                <a:solidFill>
                  <a:schemeClr val="bg1"/>
                </a:solidFill>
              </a:rPr>
              <a:t>Longevity</a:t>
            </a:r>
            <a:r>
              <a:rPr lang="it-IT" sz="900" dirty="0">
                <a:solidFill>
                  <a:schemeClr val="bg1"/>
                </a:solidFill>
              </a:rPr>
              <a:t> </a:t>
            </a:r>
            <a:r>
              <a:rPr lang="it-IT" sz="900" dirty="0" err="1">
                <a:solidFill>
                  <a:schemeClr val="bg1"/>
                </a:solidFill>
              </a:rPr>
              <a:t>Institute</a:t>
            </a:r>
            <a:r>
              <a:rPr lang="it-IT" sz="900" dirty="0">
                <a:solidFill>
                  <a:schemeClr val="bg1"/>
                </a:solidFill>
              </a:rPr>
              <a:t>,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Direttore Programma Longevità e </a:t>
            </a:r>
            <a:r>
              <a:rPr lang="it-IT" sz="900" dirty="0" smtClean="0">
                <a:solidFill>
                  <a:schemeClr val="bg1"/>
                </a:solidFill>
              </a:rPr>
              <a:t>Oncologia di </a:t>
            </a:r>
            <a:r>
              <a:rPr lang="it-IT" sz="900" dirty="0">
                <a:solidFill>
                  <a:schemeClr val="bg1"/>
                </a:solidFill>
              </a:rPr>
              <a:t>IFOM, Milano, Membro del G.A.L.C. </a:t>
            </a:r>
            <a:r>
              <a:rPr lang="it-IT" sz="900" dirty="0" smtClean="0">
                <a:solidFill>
                  <a:schemeClr val="bg1"/>
                </a:solidFill>
              </a:rPr>
              <a:t>di UNIGE.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Patrizio </a:t>
            </a:r>
            <a:r>
              <a:rPr lang="it-IT" sz="900" b="1" i="1" dirty="0" err="1">
                <a:solidFill>
                  <a:schemeClr val="bg1"/>
                </a:solidFill>
              </a:rPr>
              <a:t>Odetti</a:t>
            </a:r>
            <a:r>
              <a:rPr lang="it-IT" sz="900" dirty="0">
                <a:solidFill>
                  <a:schemeClr val="bg1"/>
                </a:solidFill>
              </a:rPr>
              <a:t>, Professore Ordinario di Geriatria, Università degli Studi di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Genova, Responsabile della Clinica Geriatrica IRCCS AOU San Martino IST, Istituto Nazionale per la Ricerca sul Cancro e Direttore del G.A.L.C. di </a:t>
            </a:r>
            <a:r>
              <a:rPr lang="it-IT" sz="900" dirty="0" smtClean="0">
                <a:solidFill>
                  <a:schemeClr val="bg1"/>
                </a:solidFill>
              </a:rPr>
              <a:t>UNIGE.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Alessio </a:t>
            </a:r>
            <a:r>
              <a:rPr lang="it-IT" sz="900" b="1" i="1" dirty="0" err="1">
                <a:solidFill>
                  <a:schemeClr val="bg1"/>
                </a:solidFill>
              </a:rPr>
              <a:t>Nencioni</a:t>
            </a:r>
            <a:r>
              <a:rPr lang="it-IT" sz="900" dirty="0">
                <a:solidFill>
                  <a:schemeClr val="bg1"/>
                </a:solidFill>
              </a:rPr>
              <a:t>, Professore Associato di Geriatria, Università degli Studi di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Genova, Membro del G.A.L.C. di </a:t>
            </a:r>
            <a:r>
              <a:rPr lang="it-IT" sz="900" dirty="0" smtClean="0">
                <a:solidFill>
                  <a:schemeClr val="bg1"/>
                </a:solidFill>
              </a:rPr>
              <a:t>UNIGE.</a:t>
            </a:r>
            <a:endParaRPr lang="it-IT" sz="900" dirty="0">
              <a:solidFill>
                <a:schemeClr val="bg1"/>
              </a:solidFill>
            </a:endParaRPr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572000" y="107837"/>
            <a:ext cx="446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Gian Luigi </a:t>
            </a:r>
            <a:r>
              <a:rPr lang="it-IT" sz="900" b="1" i="1" dirty="0" err="1">
                <a:solidFill>
                  <a:schemeClr val="bg1"/>
                </a:solidFill>
              </a:rPr>
              <a:t>Mancardi</a:t>
            </a:r>
            <a:r>
              <a:rPr lang="it-IT" sz="900" dirty="0">
                <a:solidFill>
                  <a:schemeClr val="bg1"/>
                </a:solidFill>
              </a:rPr>
              <a:t>, Professore Ordinario di Neurologia,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Università degli Studi di Genova, Responsabile della Clinica Neurologica IRCCS AOU San Martino IST, Istituto Nazionale per la Ricerca sul </a:t>
            </a:r>
            <a:r>
              <a:rPr lang="it-IT" sz="900" dirty="0" smtClean="0">
                <a:solidFill>
                  <a:schemeClr val="bg1"/>
                </a:solidFill>
              </a:rPr>
              <a:t>Cancro.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Massimo </a:t>
            </a:r>
            <a:r>
              <a:rPr lang="it-IT" sz="900" b="1" i="1" dirty="0" err="1">
                <a:solidFill>
                  <a:schemeClr val="bg1"/>
                </a:solidFill>
              </a:rPr>
              <a:t>Tabaton</a:t>
            </a:r>
            <a:r>
              <a:rPr lang="it-IT" sz="900" dirty="0">
                <a:solidFill>
                  <a:schemeClr val="bg1"/>
                </a:solidFill>
              </a:rPr>
              <a:t>, Professore Associato di Neurologia, Università degli Studi di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Genova, Membro del G.A.L.C. di </a:t>
            </a:r>
            <a:r>
              <a:rPr lang="it-IT" sz="900" dirty="0" smtClean="0">
                <a:solidFill>
                  <a:schemeClr val="bg1"/>
                </a:solidFill>
              </a:rPr>
              <a:t>UNIGE.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Diego </a:t>
            </a:r>
            <a:r>
              <a:rPr lang="it-IT" sz="900" b="1" i="1" dirty="0" err="1">
                <a:solidFill>
                  <a:schemeClr val="bg1"/>
                </a:solidFill>
              </a:rPr>
              <a:t>Ferone</a:t>
            </a:r>
            <a:r>
              <a:rPr lang="it-IT" sz="900" dirty="0">
                <a:solidFill>
                  <a:schemeClr val="bg1"/>
                </a:solidFill>
              </a:rPr>
              <a:t>, Professore di Endocrinologia, Università degli Studi di Genova,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Membro del G.A.L.C. di </a:t>
            </a:r>
            <a:r>
              <a:rPr lang="it-IT" sz="900" dirty="0" smtClean="0">
                <a:solidFill>
                  <a:schemeClr val="bg1"/>
                </a:solidFill>
              </a:rPr>
              <a:t>UNIGE.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Fiammetta Monacelli</a:t>
            </a:r>
            <a:r>
              <a:rPr lang="it-IT" sz="900" dirty="0">
                <a:solidFill>
                  <a:schemeClr val="bg1"/>
                </a:solidFill>
              </a:rPr>
              <a:t>, Professore di Geriatria, Università degli Studi di Genova,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Membro del G.A.L.C. di </a:t>
            </a:r>
            <a:r>
              <a:rPr lang="it-IT" sz="900" dirty="0" smtClean="0">
                <a:solidFill>
                  <a:schemeClr val="bg1"/>
                </a:solidFill>
              </a:rPr>
              <a:t>UNIGE.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Marco Canepa</a:t>
            </a:r>
            <a:r>
              <a:rPr lang="it-IT" sz="900" dirty="0">
                <a:solidFill>
                  <a:schemeClr val="bg1"/>
                </a:solidFill>
              </a:rPr>
              <a:t>, Professore di Cardiologia, Università degli Studi di Genova,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Membro del G.A.L.C. di </a:t>
            </a:r>
            <a:r>
              <a:rPr lang="it-IT" sz="900" dirty="0" smtClean="0">
                <a:solidFill>
                  <a:schemeClr val="bg1"/>
                </a:solidFill>
              </a:rPr>
              <a:t>UNIGE.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Francesco Grossi</a:t>
            </a:r>
            <a:r>
              <a:rPr lang="it-IT" sz="900" dirty="0">
                <a:solidFill>
                  <a:schemeClr val="bg1"/>
                </a:solidFill>
              </a:rPr>
              <a:t>, Dirigente Medico, Oncologia Medica 2, </a:t>
            </a:r>
            <a:r>
              <a:rPr lang="it-IT" sz="900" dirty="0" err="1">
                <a:solidFill>
                  <a:schemeClr val="bg1"/>
                </a:solidFill>
              </a:rPr>
              <a:t>Responsab</a:t>
            </a:r>
            <a:r>
              <a:rPr lang="it-IT" sz="900" dirty="0">
                <a:solidFill>
                  <a:schemeClr val="bg1"/>
                </a:solidFill>
              </a:rPr>
              <a:t>. SS Tumori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Polmonari, IRCCS AOU San Martino IST, Istituto Nazionale per la Ricerca sul </a:t>
            </a:r>
            <a:r>
              <a:rPr lang="it-IT" sz="900" dirty="0" smtClean="0">
                <a:solidFill>
                  <a:schemeClr val="bg1"/>
                </a:solidFill>
              </a:rPr>
              <a:t>Cancro</a:t>
            </a:r>
          </a:p>
          <a:p>
            <a:pPr algn="just"/>
            <a:endParaRPr lang="it-IT" sz="900" b="1" i="1" dirty="0">
              <a:solidFill>
                <a:schemeClr val="bg1"/>
              </a:solidFill>
            </a:endParaRPr>
          </a:p>
          <a:p>
            <a:pPr algn="just"/>
            <a:r>
              <a:rPr lang="it-IT" sz="900" b="1" i="1" dirty="0" smtClean="0">
                <a:solidFill>
                  <a:schemeClr val="bg1"/>
                </a:solidFill>
              </a:rPr>
              <a:t>Dott.ssa </a:t>
            </a:r>
            <a:r>
              <a:rPr lang="it-IT" sz="900" b="1" i="1" dirty="0" err="1" smtClean="0">
                <a:solidFill>
                  <a:schemeClr val="bg1"/>
                </a:solidFill>
              </a:rPr>
              <a:t>Lizzia</a:t>
            </a:r>
            <a:r>
              <a:rPr lang="it-IT" sz="900" b="1" i="1" dirty="0" smtClean="0">
                <a:solidFill>
                  <a:schemeClr val="bg1"/>
                </a:solidFill>
              </a:rPr>
              <a:t> </a:t>
            </a:r>
            <a:r>
              <a:rPr lang="it-IT" sz="900" b="1" i="1" dirty="0" err="1">
                <a:solidFill>
                  <a:schemeClr val="bg1"/>
                </a:solidFill>
              </a:rPr>
              <a:t>Raffaghello</a:t>
            </a:r>
            <a:r>
              <a:rPr lang="it-IT" sz="900" dirty="0">
                <a:solidFill>
                  <a:schemeClr val="bg1"/>
                </a:solidFill>
              </a:rPr>
              <a:t>, Biologa presso IRCCS G. Gaslini, </a:t>
            </a:r>
            <a:r>
              <a:rPr lang="it-IT" sz="900" dirty="0" smtClean="0">
                <a:solidFill>
                  <a:schemeClr val="bg1"/>
                </a:solidFill>
              </a:rPr>
              <a:t>Genova.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  <a:endParaRPr lang="it-IT" sz="900" dirty="0" smtClean="0">
              <a:solidFill>
                <a:schemeClr val="bg1"/>
              </a:solidFill>
            </a:endParaRP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Dott. </a:t>
            </a:r>
            <a:r>
              <a:rPr lang="it-IT" sz="900" b="1" i="1" dirty="0" err="1">
                <a:solidFill>
                  <a:schemeClr val="bg1"/>
                </a:solidFill>
              </a:rPr>
              <a:t>Samir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b="1" i="1" dirty="0" err="1" smtClean="0">
                <a:solidFill>
                  <a:schemeClr val="bg1"/>
                </a:solidFill>
              </a:rPr>
              <a:t>Sukkar</a:t>
            </a:r>
            <a:r>
              <a:rPr lang="it-IT" sz="900" b="1" i="1" dirty="0" smtClean="0">
                <a:solidFill>
                  <a:schemeClr val="bg1"/>
                </a:solidFill>
              </a:rPr>
              <a:t>, </a:t>
            </a:r>
            <a:r>
              <a:rPr lang="it-IT" sz="900" dirty="0" smtClean="0">
                <a:solidFill>
                  <a:schemeClr val="bg1"/>
                </a:solidFill>
              </a:rPr>
              <a:t>Responsabile Dietetica e Nutrizione Clinica, Ospedale Policlinico San Martino Genova.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endParaRPr lang="it-IT" sz="900" b="1" i="1" dirty="0" smtClean="0">
              <a:solidFill>
                <a:schemeClr val="bg1"/>
              </a:solidFill>
            </a:endParaRPr>
          </a:p>
          <a:p>
            <a:pPr algn="just"/>
            <a:r>
              <a:rPr lang="it-IT" sz="900" b="1" i="1" dirty="0" smtClean="0">
                <a:solidFill>
                  <a:schemeClr val="bg1"/>
                </a:solidFill>
              </a:rPr>
              <a:t>Dott</a:t>
            </a:r>
            <a:r>
              <a:rPr lang="it-IT" sz="900" b="1" i="1" dirty="0">
                <a:solidFill>
                  <a:schemeClr val="bg1"/>
                </a:solidFill>
              </a:rPr>
              <a:t>. Claudio Vernieri</a:t>
            </a:r>
            <a:r>
              <a:rPr lang="it-IT" sz="900" dirty="0">
                <a:solidFill>
                  <a:schemeClr val="bg1"/>
                </a:solidFill>
              </a:rPr>
              <a:t>, Struttura Complessa Oncologia Medica 1, Istituto Nazionale</a:t>
            </a:r>
            <a:r>
              <a:rPr lang="it-IT" sz="900" b="1" i="1" dirty="0">
                <a:solidFill>
                  <a:schemeClr val="bg1"/>
                </a:solidFill>
              </a:rPr>
              <a:t> </a:t>
            </a:r>
            <a:r>
              <a:rPr lang="it-IT" sz="900" dirty="0">
                <a:solidFill>
                  <a:schemeClr val="bg1"/>
                </a:solidFill>
              </a:rPr>
              <a:t>Tumori e FIRC </a:t>
            </a:r>
            <a:r>
              <a:rPr lang="it-IT" sz="900" dirty="0" err="1">
                <a:solidFill>
                  <a:schemeClr val="bg1"/>
                </a:solidFill>
              </a:rPr>
              <a:t>Institute</a:t>
            </a:r>
            <a:r>
              <a:rPr lang="it-IT" sz="900" dirty="0">
                <a:solidFill>
                  <a:schemeClr val="bg1"/>
                </a:solidFill>
              </a:rPr>
              <a:t> of </a:t>
            </a:r>
            <a:r>
              <a:rPr lang="it-IT" sz="900" dirty="0" err="1">
                <a:solidFill>
                  <a:schemeClr val="bg1"/>
                </a:solidFill>
              </a:rPr>
              <a:t>Molecular</a:t>
            </a:r>
            <a:r>
              <a:rPr lang="it-IT" sz="900" dirty="0">
                <a:solidFill>
                  <a:schemeClr val="bg1"/>
                </a:solidFill>
              </a:rPr>
              <a:t> </a:t>
            </a:r>
            <a:r>
              <a:rPr lang="it-IT" sz="900" dirty="0" err="1">
                <a:solidFill>
                  <a:schemeClr val="bg1"/>
                </a:solidFill>
              </a:rPr>
              <a:t>Oncology</a:t>
            </a:r>
            <a:r>
              <a:rPr lang="it-IT" sz="900" dirty="0">
                <a:solidFill>
                  <a:schemeClr val="bg1"/>
                </a:solidFill>
              </a:rPr>
              <a:t> (IFOM), </a:t>
            </a:r>
            <a:r>
              <a:rPr lang="it-IT" sz="900" dirty="0" smtClean="0">
                <a:solidFill>
                  <a:schemeClr val="bg1"/>
                </a:solidFill>
              </a:rPr>
              <a:t>Milano.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b="1" i="1" dirty="0">
                <a:solidFill>
                  <a:schemeClr val="bg1"/>
                </a:solidFill>
              </a:rPr>
              <a:t>Prof. Hanno </a:t>
            </a:r>
            <a:r>
              <a:rPr lang="it-IT" sz="900" b="1" i="1" dirty="0" err="1">
                <a:solidFill>
                  <a:schemeClr val="bg1"/>
                </a:solidFill>
              </a:rPr>
              <a:t>Pijl</a:t>
            </a:r>
            <a:r>
              <a:rPr lang="it-IT" sz="900" dirty="0">
                <a:solidFill>
                  <a:schemeClr val="bg1"/>
                </a:solidFill>
              </a:rPr>
              <a:t>, Professore Associato di Endocrinologia presso l’Università di </a:t>
            </a:r>
            <a:r>
              <a:rPr lang="it-IT" sz="900" dirty="0" smtClean="0">
                <a:solidFill>
                  <a:schemeClr val="bg1"/>
                </a:solidFill>
              </a:rPr>
              <a:t>Leiden.</a:t>
            </a:r>
            <a:endParaRPr lang="it-IT" sz="900" dirty="0">
              <a:solidFill>
                <a:schemeClr val="bg1"/>
              </a:solidFill>
            </a:endParaRP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it-IT" sz="900" dirty="0">
                <a:solidFill>
                  <a:schemeClr val="bg1"/>
                </a:solidFill>
              </a:rPr>
              <a:t> 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97" y="4077072"/>
            <a:ext cx="4150491" cy="270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791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57</Words>
  <Application>Microsoft Office PowerPoint</Application>
  <PresentationFormat>Presentazione su schermo (4:3)</PresentationFormat>
  <Paragraphs>103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Redazione</dc:creator>
  <cp:lastModifiedBy>Elena</cp:lastModifiedBy>
  <cp:revision>11</cp:revision>
  <dcterms:created xsi:type="dcterms:W3CDTF">2017-05-15T10:46:20Z</dcterms:created>
  <dcterms:modified xsi:type="dcterms:W3CDTF">2017-05-19T11:41:27Z</dcterms:modified>
</cp:coreProperties>
</file>